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7" r:id="rId3"/>
    <p:sldId id="259" r:id="rId4"/>
    <p:sldId id="278" r:id="rId5"/>
    <p:sldId id="276" r:id="rId6"/>
    <p:sldId id="274" r:id="rId7"/>
    <p:sldId id="260" r:id="rId8"/>
    <p:sldId id="272" r:id="rId9"/>
    <p:sldId id="270" r:id="rId10"/>
    <p:sldId id="271" r:id="rId11"/>
    <p:sldId id="261" r:id="rId12"/>
    <p:sldId id="277" r:id="rId13"/>
    <p:sldId id="273" r:id="rId14"/>
    <p:sldId id="279" r:id="rId15"/>
    <p:sldId id="292" r:id="rId16"/>
    <p:sldId id="275" r:id="rId17"/>
    <p:sldId id="262" r:id="rId18"/>
    <p:sldId id="282" r:id="rId19"/>
    <p:sldId id="283" r:id="rId20"/>
    <p:sldId id="284" r:id="rId21"/>
    <p:sldId id="285" r:id="rId22"/>
    <p:sldId id="280" r:id="rId23"/>
    <p:sldId id="286" r:id="rId24"/>
    <p:sldId id="287" r:id="rId25"/>
    <p:sldId id="288" r:id="rId26"/>
    <p:sldId id="289" r:id="rId27"/>
    <p:sldId id="291" r:id="rId28"/>
    <p:sldId id="290" r:id="rId29"/>
    <p:sldId id="281" r:id="rId30"/>
    <p:sldId id="264" r:id="rId31"/>
    <p:sldId id="263" r:id="rId32"/>
    <p:sldId id="26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2353" autoAdjust="0"/>
  </p:normalViewPr>
  <p:slideViewPr>
    <p:cSldViewPr snapToGrid="0">
      <p:cViewPr varScale="1">
        <p:scale>
          <a:sx n="96" d="100"/>
          <a:sy n="96" d="100"/>
        </p:scale>
        <p:origin x="11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0AABC3EC-47C1-4A1B-AE95-8189D09038D7}" type="datetimeFigureOut">
              <a:rPr lang="en-US" smtClean="0"/>
              <a:t>7/21/2017</a:t>
            </a:fld>
            <a:endParaRPr lang="en-US"/>
          </a:p>
        </p:txBody>
      </p:sp>
      <p:sp>
        <p:nvSpPr>
          <p:cNvPr id="4" name="Footer Placeholder 3"/>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E796F25A-39EC-4265-82A9-CFC4C9F95F3D}" type="slidenum">
              <a:rPr lang="en-US" smtClean="0"/>
              <a:t>‹#›</a:t>
            </a:fld>
            <a:endParaRPr lang="en-US"/>
          </a:p>
        </p:txBody>
      </p:sp>
    </p:spTree>
    <p:extLst>
      <p:ext uri="{BB962C8B-B14F-4D97-AF65-F5344CB8AC3E}">
        <p14:creationId xmlns:p14="http://schemas.microsoft.com/office/powerpoint/2010/main" val="2420090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04721ABE-F3D5-45A5-B49C-F17D6C379D04}" type="datetimeFigureOut">
              <a:rPr lang="en-US" smtClean="0"/>
              <a:t>7/21/2017</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080B89C2-C0AC-4593-B77C-686CA99EE792}" type="slidenum">
              <a:rPr lang="en-US" smtClean="0"/>
              <a:t>‹#›</a:t>
            </a:fld>
            <a:endParaRPr lang="en-US"/>
          </a:p>
        </p:txBody>
      </p:sp>
    </p:spTree>
    <p:extLst>
      <p:ext uri="{BB962C8B-B14F-4D97-AF65-F5344CB8AC3E}">
        <p14:creationId xmlns:p14="http://schemas.microsoft.com/office/powerpoint/2010/main" val="426437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Held different</a:t>
            </a:r>
            <a:r>
              <a:rPr lang="en-US" baseline="0" dirty="0" smtClean="0"/>
              <a:t> roles, worked in many aspects of fundraising over the years. </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2</a:t>
            </a:fld>
            <a:endParaRPr lang="en-US"/>
          </a:p>
        </p:txBody>
      </p:sp>
    </p:spTree>
    <p:extLst>
      <p:ext uri="{BB962C8B-B14F-4D97-AF65-F5344CB8AC3E}">
        <p14:creationId xmlns:p14="http://schemas.microsoft.com/office/powerpoint/2010/main" val="100285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it looks</a:t>
            </a:r>
            <a:r>
              <a:rPr lang="en-US" baseline="0" dirty="0" smtClean="0"/>
              <a:t> like now….</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15</a:t>
            </a:fld>
            <a:endParaRPr lang="en-US"/>
          </a:p>
        </p:txBody>
      </p:sp>
    </p:spTree>
    <p:extLst>
      <p:ext uri="{BB962C8B-B14F-4D97-AF65-F5344CB8AC3E}">
        <p14:creationId xmlns:p14="http://schemas.microsoft.com/office/powerpoint/2010/main" val="1276208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the complete cycle of giving at your institution. </a:t>
            </a:r>
          </a:p>
          <a:p>
            <a:r>
              <a:rPr lang="en-US" baseline="0" dirty="0" smtClean="0"/>
              <a:t>How will you steward and engage donors at all of these levels? </a:t>
            </a:r>
          </a:p>
          <a:p>
            <a:r>
              <a:rPr lang="en-US" baseline="0" dirty="0" smtClean="0"/>
              <a:t>Key to building a donor pipeline</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16</a:t>
            </a:fld>
            <a:endParaRPr lang="en-US"/>
          </a:p>
        </p:txBody>
      </p:sp>
    </p:spTree>
    <p:extLst>
      <p:ext uri="{BB962C8B-B14F-4D97-AF65-F5344CB8AC3E}">
        <p14:creationId xmlns:p14="http://schemas.microsoft.com/office/powerpoint/2010/main" val="225833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WSU</a:t>
            </a:r>
            <a:r>
              <a:rPr lang="en-US" baseline="0" dirty="0" smtClean="0"/>
              <a:t> was not in the place to celebrate levels of giving. </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18</a:t>
            </a:fld>
            <a:endParaRPr lang="en-US"/>
          </a:p>
        </p:txBody>
      </p:sp>
    </p:spTree>
    <p:extLst>
      <p:ext uri="{BB962C8B-B14F-4D97-AF65-F5344CB8AC3E}">
        <p14:creationId xmlns:p14="http://schemas.microsoft.com/office/powerpoint/2010/main" val="2611763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still an area that</a:t>
            </a:r>
            <a:r>
              <a:rPr lang="en-US" baseline="0" dirty="0" smtClean="0"/>
              <a:t> we need to work on. We thought we would be able to do more here.</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19</a:t>
            </a:fld>
            <a:endParaRPr lang="en-US"/>
          </a:p>
        </p:txBody>
      </p:sp>
    </p:spTree>
    <p:extLst>
      <p:ext uri="{BB962C8B-B14F-4D97-AF65-F5344CB8AC3E}">
        <p14:creationId xmlns:p14="http://schemas.microsoft.com/office/powerpoint/2010/main" val="162445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Anthony Wayne</a:t>
            </a:r>
            <a:r>
              <a:rPr lang="en-US" baseline="0" dirty="0" smtClean="0"/>
              <a:t> Society Changes!!!!!</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20</a:t>
            </a:fld>
            <a:endParaRPr lang="en-US"/>
          </a:p>
        </p:txBody>
      </p:sp>
    </p:spTree>
    <p:extLst>
      <p:ext uri="{BB962C8B-B14F-4D97-AF65-F5344CB8AC3E}">
        <p14:creationId xmlns:p14="http://schemas.microsoft.com/office/powerpoint/2010/main" val="1905616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 new girl mistake</a:t>
            </a:r>
            <a:r>
              <a:rPr lang="en-US" baseline="0" dirty="0" smtClean="0"/>
              <a:t> with the Old Main Society</a:t>
            </a:r>
          </a:p>
          <a:p>
            <a:r>
              <a:rPr lang="en-US" baseline="0" dirty="0" smtClean="0"/>
              <a:t>Planned Giving Impact Reports</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21</a:t>
            </a:fld>
            <a:endParaRPr lang="en-US"/>
          </a:p>
        </p:txBody>
      </p:sp>
    </p:spTree>
    <p:extLst>
      <p:ext uri="{BB962C8B-B14F-4D97-AF65-F5344CB8AC3E}">
        <p14:creationId xmlns:p14="http://schemas.microsoft.com/office/powerpoint/2010/main" val="211418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you are happy to share our strategic plan structure and</a:t>
            </a:r>
            <a:r>
              <a:rPr lang="en-US" baseline="0" dirty="0" smtClean="0"/>
              <a:t> how we planned it. </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28</a:t>
            </a:fld>
            <a:endParaRPr lang="en-US"/>
          </a:p>
        </p:txBody>
      </p:sp>
    </p:spTree>
    <p:extLst>
      <p:ext uri="{BB962C8B-B14F-4D97-AF65-F5344CB8AC3E}">
        <p14:creationId xmlns:p14="http://schemas.microsoft.com/office/powerpoint/2010/main" val="178797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you are happy to share our strategic plan structure and</a:t>
            </a:r>
            <a:r>
              <a:rPr lang="en-US" baseline="0" dirty="0" smtClean="0"/>
              <a:t> how we planned it. </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29</a:t>
            </a:fld>
            <a:endParaRPr lang="en-US"/>
          </a:p>
        </p:txBody>
      </p:sp>
    </p:spTree>
    <p:extLst>
      <p:ext uri="{BB962C8B-B14F-4D97-AF65-F5344CB8AC3E}">
        <p14:creationId xmlns:p14="http://schemas.microsoft.com/office/powerpoint/2010/main" val="154225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following slides I’m going to tell you how</a:t>
            </a:r>
            <a:r>
              <a:rPr lang="en-US" baseline="0" dirty="0" smtClean="0"/>
              <a:t> I went about tackling the big project of creating a Donor Relations program at Wayne State. But to understand the full picture, let me first tell you a little bit about Wayne State! </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4</a:t>
            </a:fld>
            <a:endParaRPr lang="en-US"/>
          </a:p>
        </p:txBody>
      </p:sp>
    </p:spTree>
    <p:extLst>
      <p:ext uri="{BB962C8B-B14F-4D97-AF65-F5344CB8AC3E}">
        <p14:creationId xmlns:p14="http://schemas.microsoft.com/office/powerpoint/2010/main" val="269752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a:t>
            </a:r>
            <a:r>
              <a:rPr lang="en-US" baseline="0" dirty="0" smtClean="0"/>
              <a:t> top heavy nature of WSU Development program</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5</a:t>
            </a:fld>
            <a:endParaRPr lang="en-US"/>
          </a:p>
        </p:txBody>
      </p:sp>
    </p:spTree>
    <p:extLst>
      <p:ext uri="{BB962C8B-B14F-4D97-AF65-F5344CB8AC3E}">
        <p14:creationId xmlns:p14="http://schemas.microsoft.com/office/powerpoint/2010/main" val="255847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build</a:t>
            </a:r>
            <a:r>
              <a:rPr lang="en-US" baseline="0" dirty="0" smtClean="0"/>
              <a:t> the DONOR PIPELINE!!</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6</a:t>
            </a:fld>
            <a:endParaRPr lang="en-US"/>
          </a:p>
        </p:txBody>
      </p:sp>
    </p:spTree>
    <p:extLst>
      <p:ext uri="{BB962C8B-B14F-4D97-AF65-F5344CB8AC3E}">
        <p14:creationId xmlns:p14="http://schemas.microsoft.com/office/powerpoint/2010/main" val="256315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dirty="0" smtClean="0">
                <a:latin typeface="Georgia" panose="02040502050405020303" pitchFamily="18" charset="0"/>
              </a:rPr>
              <a:t>Identify and stop the hemorrhaging!!</a:t>
            </a:r>
          </a:p>
          <a:p>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7</a:t>
            </a:fld>
            <a:endParaRPr lang="en-US"/>
          </a:p>
        </p:txBody>
      </p:sp>
    </p:spTree>
    <p:extLst>
      <p:ext uri="{BB962C8B-B14F-4D97-AF65-F5344CB8AC3E}">
        <p14:creationId xmlns:p14="http://schemas.microsoft.com/office/powerpoint/2010/main" val="308677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you think I decided</a:t>
            </a:r>
            <a:r>
              <a:rPr lang="en-US" baseline="0" dirty="0" smtClean="0"/>
              <a:t> to start here? </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8</a:t>
            </a:fld>
            <a:endParaRPr lang="en-US"/>
          </a:p>
        </p:txBody>
      </p:sp>
    </p:spTree>
    <p:extLst>
      <p:ext uri="{BB962C8B-B14F-4D97-AF65-F5344CB8AC3E}">
        <p14:creationId xmlns:p14="http://schemas.microsoft.com/office/powerpoint/2010/main" val="109058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here about retention</a:t>
            </a:r>
            <a:r>
              <a:rPr lang="en-US" baseline="0" dirty="0" smtClean="0"/>
              <a:t> rate…that’s why this was the first step</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9</a:t>
            </a:fld>
            <a:endParaRPr lang="en-US"/>
          </a:p>
        </p:txBody>
      </p:sp>
    </p:spTree>
    <p:extLst>
      <p:ext uri="{BB962C8B-B14F-4D97-AF65-F5344CB8AC3E}">
        <p14:creationId xmlns:p14="http://schemas.microsoft.com/office/powerpoint/2010/main" val="232452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something that an</a:t>
            </a:r>
            <a:r>
              <a:rPr lang="en-US" baseline="0" dirty="0" smtClean="0"/>
              <a:t> alumni would want to put on their wall!</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12</a:t>
            </a:fld>
            <a:endParaRPr lang="en-US"/>
          </a:p>
        </p:txBody>
      </p:sp>
    </p:spTree>
    <p:extLst>
      <p:ext uri="{BB962C8B-B14F-4D97-AF65-F5344CB8AC3E}">
        <p14:creationId xmlns:p14="http://schemas.microsoft.com/office/powerpoint/2010/main" val="189231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it looks</a:t>
            </a:r>
            <a:r>
              <a:rPr lang="en-US" baseline="0" dirty="0" smtClean="0"/>
              <a:t> like now….</a:t>
            </a:r>
            <a:endParaRPr lang="en-US" dirty="0"/>
          </a:p>
        </p:txBody>
      </p:sp>
      <p:sp>
        <p:nvSpPr>
          <p:cNvPr id="4" name="Slide Number Placeholder 3"/>
          <p:cNvSpPr>
            <a:spLocks noGrp="1"/>
          </p:cNvSpPr>
          <p:nvPr>
            <p:ph type="sldNum" sz="quarter" idx="10"/>
          </p:nvPr>
        </p:nvSpPr>
        <p:spPr/>
        <p:txBody>
          <a:bodyPr/>
          <a:lstStyle/>
          <a:p>
            <a:fld id="{080B89C2-C0AC-4593-B77C-686CA99EE792}" type="slidenum">
              <a:rPr lang="en-US" smtClean="0"/>
              <a:t>14</a:t>
            </a:fld>
            <a:endParaRPr lang="en-US"/>
          </a:p>
        </p:txBody>
      </p:sp>
    </p:spTree>
    <p:extLst>
      <p:ext uri="{BB962C8B-B14F-4D97-AF65-F5344CB8AC3E}">
        <p14:creationId xmlns:p14="http://schemas.microsoft.com/office/powerpoint/2010/main" val="21811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5AF458-46AC-4BCD-BEBA-04BB4D7FD2BE}"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D36EC-8D0C-41A2-87FD-71B39D2981CE}" type="slidenum">
              <a:rPr lang="en-US" smtClean="0"/>
              <a:t>‹#›</a:t>
            </a:fld>
            <a:endParaRPr lang="en-US"/>
          </a:p>
        </p:txBody>
      </p:sp>
    </p:spTree>
    <p:extLst>
      <p:ext uri="{BB962C8B-B14F-4D97-AF65-F5344CB8AC3E}">
        <p14:creationId xmlns:p14="http://schemas.microsoft.com/office/powerpoint/2010/main" val="111196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AF458-46AC-4BCD-BEBA-04BB4D7FD2BE}"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D36EC-8D0C-41A2-87FD-71B39D2981CE}" type="slidenum">
              <a:rPr lang="en-US" smtClean="0"/>
              <a:t>‹#›</a:t>
            </a:fld>
            <a:endParaRPr lang="en-US"/>
          </a:p>
        </p:txBody>
      </p:sp>
    </p:spTree>
    <p:extLst>
      <p:ext uri="{BB962C8B-B14F-4D97-AF65-F5344CB8AC3E}">
        <p14:creationId xmlns:p14="http://schemas.microsoft.com/office/powerpoint/2010/main" val="333994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AF458-46AC-4BCD-BEBA-04BB4D7FD2BE}"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D36EC-8D0C-41A2-87FD-71B39D2981CE}" type="slidenum">
              <a:rPr lang="en-US" smtClean="0"/>
              <a:t>‹#›</a:t>
            </a:fld>
            <a:endParaRPr lang="en-US"/>
          </a:p>
        </p:txBody>
      </p:sp>
    </p:spTree>
    <p:extLst>
      <p:ext uri="{BB962C8B-B14F-4D97-AF65-F5344CB8AC3E}">
        <p14:creationId xmlns:p14="http://schemas.microsoft.com/office/powerpoint/2010/main" val="356333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AF458-46AC-4BCD-BEBA-04BB4D7FD2BE}"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D36EC-8D0C-41A2-87FD-71B39D2981CE}" type="slidenum">
              <a:rPr lang="en-US" smtClean="0"/>
              <a:t>‹#›</a:t>
            </a:fld>
            <a:endParaRPr lang="en-US"/>
          </a:p>
        </p:txBody>
      </p:sp>
    </p:spTree>
    <p:extLst>
      <p:ext uri="{BB962C8B-B14F-4D97-AF65-F5344CB8AC3E}">
        <p14:creationId xmlns:p14="http://schemas.microsoft.com/office/powerpoint/2010/main" val="32444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5AF458-46AC-4BCD-BEBA-04BB4D7FD2BE}"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D36EC-8D0C-41A2-87FD-71B39D2981CE}" type="slidenum">
              <a:rPr lang="en-US" smtClean="0"/>
              <a:t>‹#›</a:t>
            </a:fld>
            <a:endParaRPr lang="en-US"/>
          </a:p>
        </p:txBody>
      </p:sp>
    </p:spTree>
    <p:extLst>
      <p:ext uri="{BB962C8B-B14F-4D97-AF65-F5344CB8AC3E}">
        <p14:creationId xmlns:p14="http://schemas.microsoft.com/office/powerpoint/2010/main" val="90181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5AF458-46AC-4BCD-BEBA-04BB4D7FD2BE}"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D36EC-8D0C-41A2-87FD-71B39D2981CE}" type="slidenum">
              <a:rPr lang="en-US" smtClean="0"/>
              <a:t>‹#›</a:t>
            </a:fld>
            <a:endParaRPr lang="en-US"/>
          </a:p>
        </p:txBody>
      </p:sp>
    </p:spTree>
    <p:extLst>
      <p:ext uri="{BB962C8B-B14F-4D97-AF65-F5344CB8AC3E}">
        <p14:creationId xmlns:p14="http://schemas.microsoft.com/office/powerpoint/2010/main" val="360684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5AF458-46AC-4BCD-BEBA-04BB4D7FD2BE}" type="datetimeFigureOut">
              <a:rPr lang="en-US" smtClean="0"/>
              <a:t>7/21/2017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D36EC-8D0C-41A2-87FD-71B39D2981CE}" type="slidenum">
              <a:rPr lang="en-US" smtClean="0"/>
              <a:t>‹#›</a:t>
            </a:fld>
            <a:endParaRPr lang="en-US"/>
          </a:p>
        </p:txBody>
      </p:sp>
    </p:spTree>
    <p:extLst>
      <p:ext uri="{BB962C8B-B14F-4D97-AF65-F5344CB8AC3E}">
        <p14:creationId xmlns:p14="http://schemas.microsoft.com/office/powerpoint/2010/main" val="144730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5AF458-46AC-4BCD-BEBA-04BB4D7FD2BE}" type="datetimeFigureOut">
              <a:rPr lang="en-US" smtClean="0"/>
              <a:t>7/21/2017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D36EC-8D0C-41A2-87FD-71B39D2981CE}" type="slidenum">
              <a:rPr lang="en-US" smtClean="0"/>
              <a:t>‹#›</a:t>
            </a:fld>
            <a:endParaRPr lang="en-US"/>
          </a:p>
        </p:txBody>
      </p:sp>
    </p:spTree>
    <p:extLst>
      <p:ext uri="{BB962C8B-B14F-4D97-AF65-F5344CB8AC3E}">
        <p14:creationId xmlns:p14="http://schemas.microsoft.com/office/powerpoint/2010/main" val="173381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AF458-46AC-4BCD-BEBA-04BB4D7FD2BE}" type="datetimeFigureOut">
              <a:rPr lang="en-US" smtClean="0"/>
              <a:t>7/21/2017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D36EC-8D0C-41A2-87FD-71B39D2981CE}" type="slidenum">
              <a:rPr lang="en-US" smtClean="0"/>
              <a:t>‹#›</a:t>
            </a:fld>
            <a:endParaRPr lang="en-US"/>
          </a:p>
        </p:txBody>
      </p:sp>
    </p:spTree>
    <p:extLst>
      <p:ext uri="{BB962C8B-B14F-4D97-AF65-F5344CB8AC3E}">
        <p14:creationId xmlns:p14="http://schemas.microsoft.com/office/powerpoint/2010/main" val="214679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AF458-46AC-4BCD-BEBA-04BB4D7FD2BE}"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D36EC-8D0C-41A2-87FD-71B39D2981CE}" type="slidenum">
              <a:rPr lang="en-US" smtClean="0"/>
              <a:t>‹#›</a:t>
            </a:fld>
            <a:endParaRPr lang="en-US"/>
          </a:p>
        </p:txBody>
      </p:sp>
    </p:spTree>
    <p:extLst>
      <p:ext uri="{BB962C8B-B14F-4D97-AF65-F5344CB8AC3E}">
        <p14:creationId xmlns:p14="http://schemas.microsoft.com/office/powerpoint/2010/main" val="124564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AF458-46AC-4BCD-BEBA-04BB4D7FD2BE}"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D36EC-8D0C-41A2-87FD-71B39D2981CE}" type="slidenum">
              <a:rPr lang="en-US" smtClean="0"/>
              <a:t>‹#›</a:t>
            </a:fld>
            <a:endParaRPr lang="en-US"/>
          </a:p>
        </p:txBody>
      </p:sp>
    </p:spTree>
    <p:extLst>
      <p:ext uri="{BB962C8B-B14F-4D97-AF65-F5344CB8AC3E}">
        <p14:creationId xmlns:p14="http://schemas.microsoft.com/office/powerpoint/2010/main" val="8063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AF458-46AC-4BCD-BEBA-04BB4D7FD2BE}" type="datetimeFigureOut">
              <a:rPr lang="en-US" smtClean="0"/>
              <a:t>7/21/2017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D36EC-8D0C-41A2-87FD-71B39D2981CE}" type="slidenum">
              <a:rPr lang="en-US" smtClean="0"/>
              <a:t>‹#›</a:t>
            </a:fld>
            <a:endParaRPr lang="en-US"/>
          </a:p>
        </p:txBody>
      </p:sp>
    </p:spTree>
    <p:extLst>
      <p:ext uri="{BB962C8B-B14F-4D97-AF65-F5344CB8AC3E}">
        <p14:creationId xmlns:p14="http://schemas.microsoft.com/office/powerpoint/2010/main" val="4273324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eslie.Carmona@wayne.edu" TargetMode="External"/><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ctrTitle"/>
          </p:nvPr>
        </p:nvSpPr>
        <p:spPr>
          <a:xfrm>
            <a:off x="1523999" y="1247775"/>
            <a:ext cx="9144000" cy="1508125"/>
          </a:xfrm>
        </p:spPr>
        <p:txBody>
          <a:bodyPr>
            <a:normAutofit fontScale="90000"/>
          </a:bodyPr>
          <a:lstStyle/>
          <a:p>
            <a:r>
              <a:rPr lang="en-US" dirty="0">
                <a:latin typeface="Georgia" panose="02040502050405020303" pitchFamily="18" charset="0"/>
              </a:rPr>
              <a:t>Building the Donor Pipeline: </a:t>
            </a:r>
            <a:r>
              <a:rPr lang="en-US" sz="4900" dirty="0">
                <a:latin typeface="Georgia" panose="02040502050405020303" pitchFamily="18" charset="0"/>
              </a:rPr>
              <a:t>Donor Relations </a:t>
            </a:r>
            <a:r>
              <a:rPr lang="en-US" sz="4900" dirty="0" smtClean="0">
                <a:latin typeface="Georgia" panose="02040502050405020303" pitchFamily="18" charset="0"/>
              </a:rPr>
              <a:t>from </a:t>
            </a:r>
            <a:br>
              <a:rPr lang="en-US" sz="4900" dirty="0" smtClean="0">
                <a:latin typeface="Georgia" panose="02040502050405020303" pitchFamily="18" charset="0"/>
              </a:rPr>
            </a:br>
            <a:r>
              <a:rPr lang="en-US" sz="4900" dirty="0" smtClean="0">
                <a:latin typeface="Georgia" panose="02040502050405020303" pitchFamily="18" charset="0"/>
              </a:rPr>
              <a:t>the </a:t>
            </a:r>
            <a:r>
              <a:rPr lang="en-US" sz="4900" dirty="0">
                <a:latin typeface="Georgia" panose="02040502050405020303" pitchFamily="18" charset="0"/>
              </a:rPr>
              <a:t>Ground Up</a:t>
            </a:r>
          </a:p>
        </p:txBody>
      </p:sp>
      <p:sp>
        <p:nvSpPr>
          <p:cNvPr id="6" name="Subtitle 5"/>
          <p:cNvSpPr>
            <a:spLocks noGrp="1"/>
          </p:cNvSpPr>
          <p:nvPr>
            <p:ph type="subTitle" idx="1"/>
          </p:nvPr>
        </p:nvSpPr>
        <p:spPr/>
        <p:txBody>
          <a:bodyPr>
            <a:normAutofit/>
          </a:bodyPr>
          <a:lstStyle/>
          <a:p>
            <a:r>
              <a:rPr lang="en-US" sz="3600" dirty="0" smtClean="0">
                <a:latin typeface="Georgia" panose="02040502050405020303" pitchFamily="18" charset="0"/>
              </a:rPr>
              <a:t>Presenter: Leslie Carmona, CFRE</a:t>
            </a:r>
            <a:br>
              <a:rPr lang="en-US" sz="3600" dirty="0" smtClean="0">
                <a:latin typeface="Georgia" panose="02040502050405020303" pitchFamily="18" charset="0"/>
              </a:rPr>
            </a:br>
            <a:r>
              <a:rPr lang="en-US" sz="3600" dirty="0" smtClean="0">
                <a:latin typeface="Georgia" panose="02040502050405020303" pitchFamily="18" charset="0"/>
              </a:rPr>
              <a:t>Director of Donor Relations</a:t>
            </a:r>
            <a:br>
              <a:rPr lang="en-US" sz="3600" dirty="0" smtClean="0">
                <a:latin typeface="Georgia" panose="02040502050405020303" pitchFamily="18" charset="0"/>
              </a:rPr>
            </a:br>
            <a:r>
              <a:rPr lang="en-US" sz="3600" dirty="0" smtClean="0">
                <a:latin typeface="Georgia" panose="02040502050405020303" pitchFamily="18" charset="0"/>
              </a:rPr>
              <a:t>Wayne State University </a:t>
            </a:r>
          </a:p>
        </p:txBody>
      </p:sp>
    </p:spTree>
    <p:extLst>
      <p:ext uri="{BB962C8B-B14F-4D97-AF65-F5344CB8AC3E}">
        <p14:creationId xmlns:p14="http://schemas.microsoft.com/office/powerpoint/2010/main" val="71481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First Time Givers (FTG) Program</a:t>
            </a:r>
            <a:endParaRPr lang="en-US" dirty="0">
              <a:latin typeface="Georgia" panose="02040502050405020303"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6281" y="1416676"/>
            <a:ext cx="6428437" cy="4553476"/>
          </a:xfrm>
        </p:spPr>
      </p:pic>
    </p:spTree>
    <p:extLst>
      <p:ext uri="{BB962C8B-B14F-4D97-AF65-F5344CB8AC3E}">
        <p14:creationId xmlns:p14="http://schemas.microsoft.com/office/powerpoint/2010/main" val="368236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Acknowledgements</a:t>
            </a:r>
            <a:endParaRPr lang="en-US" dirty="0">
              <a:latin typeface="Georgia" panose="02040502050405020303" pitchFamily="18" charset="0"/>
            </a:endParaRPr>
          </a:p>
        </p:txBody>
      </p:sp>
      <p:sp>
        <p:nvSpPr>
          <p:cNvPr id="9" name="Content Placeholder 1"/>
          <p:cNvSpPr>
            <a:spLocks noGrp="1"/>
          </p:cNvSpPr>
          <p:nvPr>
            <p:ph idx="1"/>
          </p:nvPr>
        </p:nvSpPr>
        <p:spPr>
          <a:xfrm>
            <a:off x="838200" y="1515979"/>
            <a:ext cx="10515600" cy="4733174"/>
          </a:xfrm>
        </p:spPr>
        <p:txBody>
          <a:bodyPr/>
          <a:lstStyle/>
          <a:p>
            <a:pPr marL="0" indent="0">
              <a:buNone/>
            </a:pPr>
            <a:r>
              <a:rPr lang="en-US" dirty="0" smtClean="0">
                <a:latin typeface="Georgia" panose="02040502050405020303" pitchFamily="18" charset="0"/>
              </a:rPr>
              <a:t>BFDR (Before Donor Relations)</a:t>
            </a:r>
          </a:p>
          <a:p>
            <a:r>
              <a:rPr lang="en-US" dirty="0" smtClean="0">
                <a:latin typeface="Georgia" panose="02040502050405020303" pitchFamily="18" charset="0"/>
              </a:rPr>
              <a:t>Decentralized</a:t>
            </a:r>
          </a:p>
          <a:p>
            <a:r>
              <a:rPr lang="en-US" dirty="0" smtClean="0">
                <a:latin typeface="Georgia" panose="02040502050405020303" pitchFamily="18" charset="0"/>
              </a:rPr>
              <a:t>4-5 week average turnaround</a:t>
            </a:r>
          </a:p>
          <a:p>
            <a:r>
              <a:rPr lang="en-US" dirty="0" smtClean="0">
                <a:latin typeface="Georgia" panose="02040502050405020303" pitchFamily="18" charset="0"/>
              </a:rPr>
              <a:t>Differing levels </a:t>
            </a:r>
          </a:p>
          <a:p>
            <a:pPr lvl="1"/>
            <a:r>
              <a:rPr lang="en-US" dirty="0" smtClean="0">
                <a:latin typeface="Georgia" panose="02040502050405020303" pitchFamily="18" charset="0"/>
              </a:rPr>
              <a:t>Missing roughly 72% or donors</a:t>
            </a:r>
          </a:p>
          <a:p>
            <a:r>
              <a:rPr lang="en-US" dirty="0" smtClean="0">
                <a:latin typeface="Georgia" panose="02040502050405020303" pitchFamily="18" charset="0"/>
              </a:rPr>
              <a:t>Data issues</a:t>
            </a:r>
          </a:p>
          <a:p>
            <a:endParaRPr lang="en-US" dirty="0" smtClean="0">
              <a:latin typeface="Georgia" panose="02040502050405020303" pitchFamily="18" charset="0"/>
            </a:endParaRPr>
          </a:p>
          <a:p>
            <a:endParaRPr lang="en-US" dirty="0"/>
          </a:p>
        </p:txBody>
      </p:sp>
      <p:pic>
        <p:nvPicPr>
          <p:cNvPr id="2" name="Picture 1"/>
          <p:cNvPicPr>
            <a:picLocks noChangeAspect="1"/>
          </p:cNvPicPr>
          <p:nvPr/>
        </p:nvPicPr>
        <p:blipFill>
          <a:blip r:embed="rId3"/>
          <a:stretch>
            <a:fillRect/>
          </a:stretch>
        </p:blipFill>
        <p:spPr>
          <a:xfrm>
            <a:off x="6562256" y="1192377"/>
            <a:ext cx="4449182" cy="44491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4342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Acknowledgements</a:t>
            </a:r>
            <a:endParaRPr lang="en-US" dirty="0">
              <a:latin typeface="Georgia" panose="02040502050405020303"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521732"/>
            <a:ext cx="4895849" cy="34970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3949" y="1521733"/>
            <a:ext cx="4895850" cy="3497036"/>
          </a:xfrm>
          <a:prstGeom prst="rect">
            <a:avLst/>
          </a:prstGeom>
        </p:spPr>
      </p:pic>
    </p:spTree>
    <p:extLst>
      <p:ext uri="{BB962C8B-B14F-4D97-AF65-F5344CB8AC3E}">
        <p14:creationId xmlns:p14="http://schemas.microsoft.com/office/powerpoint/2010/main" val="3296701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Acknowledgements</a:t>
            </a:r>
            <a:endParaRPr lang="en-US" dirty="0">
              <a:latin typeface="Georgia" panose="020405020504050203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560" y="1690688"/>
            <a:ext cx="4851439" cy="346531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099" y="1684309"/>
            <a:ext cx="4851442" cy="3465316"/>
          </a:xfrm>
          <a:prstGeom prst="rect">
            <a:avLst/>
          </a:prstGeom>
        </p:spPr>
      </p:pic>
    </p:spTree>
    <p:extLst>
      <p:ext uri="{BB962C8B-B14F-4D97-AF65-F5344CB8AC3E}">
        <p14:creationId xmlns:p14="http://schemas.microsoft.com/office/powerpoint/2010/main" val="2564814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Acknowledgements</a:t>
            </a:r>
            <a:endParaRPr lang="en-US" dirty="0">
              <a:latin typeface="Georgia" panose="02040502050405020303" pitchFamily="18" charset="0"/>
            </a:endParaRPr>
          </a:p>
        </p:txBody>
      </p:sp>
      <p:sp>
        <p:nvSpPr>
          <p:cNvPr id="6" name="Content Placeholder 1"/>
          <p:cNvSpPr>
            <a:spLocks noGrp="1"/>
          </p:cNvSpPr>
          <p:nvPr>
            <p:ph idx="1"/>
          </p:nvPr>
        </p:nvSpPr>
        <p:spPr>
          <a:xfrm>
            <a:off x="838200" y="1515979"/>
            <a:ext cx="10515600" cy="4733174"/>
          </a:xfrm>
        </p:spPr>
        <p:txBody>
          <a:bodyPr/>
          <a:lstStyle/>
          <a:p>
            <a:r>
              <a:rPr lang="en-US" dirty="0" smtClean="0">
                <a:latin typeface="Georgia" panose="02040502050405020303" pitchFamily="18" charset="0"/>
              </a:rPr>
              <a:t>Centralized program</a:t>
            </a:r>
          </a:p>
          <a:p>
            <a:pPr lvl="1"/>
            <a:r>
              <a:rPr lang="en-US" dirty="0" smtClean="0">
                <a:latin typeface="Georgia" panose="02040502050405020303" pitchFamily="18" charset="0"/>
              </a:rPr>
              <a:t>3</a:t>
            </a:r>
            <a:r>
              <a:rPr lang="en-US" baseline="30000" dirty="0" smtClean="0">
                <a:latin typeface="Georgia" panose="02040502050405020303" pitchFamily="18" charset="0"/>
              </a:rPr>
              <a:t>rd</a:t>
            </a:r>
            <a:r>
              <a:rPr lang="en-US" dirty="0" smtClean="0">
                <a:latin typeface="Georgia" panose="02040502050405020303" pitchFamily="18" charset="0"/>
              </a:rPr>
              <a:t> party vendor</a:t>
            </a:r>
          </a:p>
          <a:p>
            <a:pPr lvl="1"/>
            <a:r>
              <a:rPr lang="en-US" dirty="0" smtClean="0">
                <a:latin typeface="Georgia" panose="02040502050405020303" pitchFamily="18" charset="0"/>
              </a:rPr>
              <a:t>Postcards</a:t>
            </a:r>
          </a:p>
          <a:p>
            <a:r>
              <a:rPr lang="en-US" dirty="0" smtClean="0">
                <a:latin typeface="Georgia" panose="02040502050405020303" pitchFamily="18" charset="0"/>
              </a:rPr>
              <a:t>72 hour turn around</a:t>
            </a:r>
          </a:p>
          <a:p>
            <a:r>
              <a:rPr lang="en-US" dirty="0" smtClean="0">
                <a:latin typeface="Georgia" panose="02040502050405020303" pitchFamily="18" charset="0"/>
              </a:rPr>
              <a:t>Continuously improved</a:t>
            </a:r>
          </a:p>
          <a:p>
            <a:r>
              <a:rPr lang="en-US" dirty="0" smtClean="0">
                <a:latin typeface="Georgia" panose="02040502050405020303" pitchFamily="18" charset="0"/>
              </a:rPr>
              <a:t>Multiple touch points for donors at different levels of giving</a:t>
            </a:r>
          </a:p>
          <a:p>
            <a:r>
              <a:rPr lang="en-US" dirty="0" smtClean="0">
                <a:latin typeface="Georgia" panose="02040502050405020303" pitchFamily="18" charset="0"/>
              </a:rPr>
              <a:t>Specialized/Custom letters from VP of Development and President</a:t>
            </a:r>
          </a:p>
          <a:p>
            <a:endParaRPr lang="en-US" dirty="0"/>
          </a:p>
        </p:txBody>
      </p:sp>
    </p:spTree>
    <p:extLst>
      <p:ext uri="{BB962C8B-B14F-4D97-AF65-F5344CB8AC3E}">
        <p14:creationId xmlns:p14="http://schemas.microsoft.com/office/powerpoint/2010/main" val="1990194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2061" y="0"/>
            <a:ext cx="7689401" cy="5941809"/>
          </a:xfrm>
          <a:prstGeom prst="rect">
            <a:avLst/>
          </a:prstGeom>
        </p:spPr>
      </p:pic>
    </p:spTree>
    <p:extLst>
      <p:ext uri="{BB962C8B-B14F-4D97-AF65-F5344CB8AC3E}">
        <p14:creationId xmlns:p14="http://schemas.microsoft.com/office/powerpoint/2010/main" val="2312717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2" name="Title 1"/>
          <p:cNvSpPr>
            <a:spLocks noGrp="1"/>
          </p:cNvSpPr>
          <p:nvPr>
            <p:ph type="title"/>
          </p:nvPr>
        </p:nvSpPr>
        <p:spPr/>
        <p:txBody>
          <a:bodyPr/>
          <a:lstStyle/>
          <a:p>
            <a:r>
              <a:rPr lang="en-US" dirty="0" smtClean="0">
                <a:latin typeface="Georgia" panose="02040502050405020303" pitchFamily="18" charset="0"/>
              </a:rPr>
              <a:t>Look at the complete Donor Life Cycle</a:t>
            </a:r>
            <a:endParaRPr lang="en-US" dirty="0">
              <a:latin typeface="Georgia" panose="02040502050405020303" pitchFamily="18" charset="0"/>
            </a:endParaRPr>
          </a:p>
        </p:txBody>
      </p:sp>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21383" b="30965"/>
          <a:stretch/>
        </p:blipFill>
        <p:spPr>
          <a:xfrm>
            <a:off x="579550" y="1365160"/>
            <a:ext cx="10637948" cy="3917103"/>
          </a:xfrm>
        </p:spPr>
      </p:pic>
      <p:grpSp>
        <p:nvGrpSpPr>
          <p:cNvPr id="3" name="Group 2"/>
          <p:cNvGrpSpPr/>
          <p:nvPr/>
        </p:nvGrpSpPr>
        <p:grpSpPr>
          <a:xfrm>
            <a:off x="1022193" y="2046482"/>
            <a:ext cx="9870132" cy="2403440"/>
            <a:chOff x="1022193" y="2046482"/>
            <a:chExt cx="9870132" cy="2403440"/>
          </a:xfrm>
        </p:grpSpPr>
        <p:sp>
          <p:nvSpPr>
            <p:cNvPr id="9" name="Curved Right Arrow 8"/>
            <p:cNvSpPr/>
            <p:nvPr/>
          </p:nvSpPr>
          <p:spPr>
            <a:xfrm rot="16200000">
              <a:off x="1559344" y="3156944"/>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rot="16200000">
              <a:off x="3592060" y="3156944"/>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16200000">
              <a:off x="5594489" y="3156944"/>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16200000">
              <a:off x="7596918" y="3156944"/>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rot="16200000">
              <a:off x="9599347" y="3156943"/>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rot="5400000">
              <a:off x="1467046" y="1603200"/>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5400000">
              <a:off x="3435368" y="1614563"/>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5400000">
              <a:off x="5474461" y="1601630"/>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Right Arrow 16"/>
            <p:cNvSpPr/>
            <p:nvPr/>
          </p:nvSpPr>
          <p:spPr>
            <a:xfrm rot="5400000">
              <a:off x="7472486" y="1643739"/>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Right Arrow 17"/>
            <p:cNvSpPr/>
            <p:nvPr/>
          </p:nvSpPr>
          <p:spPr>
            <a:xfrm rot="5400000">
              <a:off x="9470511" y="1601629"/>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7776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Stewardship Plans and Planning</a:t>
            </a:r>
            <a:endParaRPr lang="en-US" dirty="0">
              <a:latin typeface="Georgia" panose="02040502050405020303" pitchFamily="18" charset="0"/>
            </a:endParaRPr>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23420" r="77361" b="30965"/>
          <a:stretch/>
        </p:blipFill>
        <p:spPr>
          <a:xfrm>
            <a:off x="838200" y="1690688"/>
            <a:ext cx="2408349" cy="3749677"/>
          </a:xfrm>
          <a:prstGeom prst="rect">
            <a:avLst/>
          </a:prstGeom>
        </p:spPr>
      </p:pic>
      <p:grpSp>
        <p:nvGrpSpPr>
          <p:cNvPr id="2" name="Group 1"/>
          <p:cNvGrpSpPr/>
          <p:nvPr/>
        </p:nvGrpSpPr>
        <p:grpSpPr>
          <a:xfrm>
            <a:off x="1280843" y="2206155"/>
            <a:ext cx="1830129" cy="2401869"/>
            <a:chOff x="1022193" y="2048053"/>
            <a:chExt cx="1830129" cy="2401869"/>
          </a:xfrm>
        </p:grpSpPr>
        <p:sp>
          <p:nvSpPr>
            <p:cNvPr id="9" name="Curved Right Arrow 8"/>
            <p:cNvSpPr/>
            <p:nvPr/>
          </p:nvSpPr>
          <p:spPr>
            <a:xfrm rot="16200000">
              <a:off x="1559344" y="3156944"/>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rot="5400000">
              <a:off x="1467046" y="1603200"/>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Content Placeholder 1"/>
          <p:cNvSpPr>
            <a:spLocks noGrp="1"/>
          </p:cNvSpPr>
          <p:nvPr>
            <p:ph idx="1"/>
          </p:nvPr>
        </p:nvSpPr>
        <p:spPr>
          <a:xfrm>
            <a:off x="3553614" y="1515979"/>
            <a:ext cx="7800185" cy="4733174"/>
          </a:xfrm>
        </p:spPr>
        <p:txBody>
          <a:bodyPr/>
          <a:lstStyle/>
          <a:p>
            <a:pPr marL="0" indent="0">
              <a:buNone/>
            </a:pPr>
            <a:r>
              <a:rPr lang="en-US" dirty="0" smtClean="0">
                <a:latin typeface="Georgia" panose="02040502050405020303" pitchFamily="18" charset="0"/>
              </a:rPr>
              <a:t>Stewarded through:</a:t>
            </a:r>
          </a:p>
          <a:p>
            <a:r>
              <a:rPr lang="en-US" dirty="0" smtClean="0">
                <a:latin typeface="Georgia" panose="02040502050405020303" pitchFamily="18" charset="0"/>
              </a:rPr>
              <a:t>You’re only a FTG once!</a:t>
            </a:r>
          </a:p>
          <a:p>
            <a:r>
              <a:rPr lang="en-US" dirty="0" smtClean="0">
                <a:latin typeface="Georgia" panose="02040502050405020303" pitchFamily="18" charset="0"/>
              </a:rPr>
              <a:t>FTG Program</a:t>
            </a:r>
          </a:p>
          <a:p>
            <a:r>
              <a:rPr lang="en-US" dirty="0" smtClean="0">
                <a:latin typeface="Georgia" panose="02040502050405020303" pitchFamily="18" charset="0"/>
              </a:rPr>
              <a:t>Built in touches </a:t>
            </a:r>
          </a:p>
          <a:p>
            <a:endParaRPr lang="en-US" dirty="0" smtClean="0">
              <a:latin typeface="Georgia" panose="02040502050405020303" pitchFamily="18" charset="0"/>
            </a:endParaRPr>
          </a:p>
          <a:p>
            <a:endParaRPr lang="en-US" dirty="0" smtClean="0">
              <a:latin typeface="Georgia" panose="02040502050405020303" pitchFamily="18" charset="0"/>
            </a:endParaRPr>
          </a:p>
          <a:p>
            <a:endParaRPr lang="en-US" dirty="0"/>
          </a:p>
        </p:txBody>
      </p:sp>
    </p:spTree>
    <p:extLst>
      <p:ext uri="{BB962C8B-B14F-4D97-AF65-F5344CB8AC3E}">
        <p14:creationId xmlns:p14="http://schemas.microsoft.com/office/powerpoint/2010/main" val="1526008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Stewardship Plans and Planning</a:t>
            </a:r>
            <a:endParaRPr lang="en-US" dirty="0">
              <a:latin typeface="Georgia" panose="02040502050405020303" pitchFamily="18" charset="0"/>
            </a:endParaRPr>
          </a:p>
        </p:txBody>
      </p:sp>
      <p:pic>
        <p:nvPicPr>
          <p:cNvPr id="8"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1792" t="21383" r="58232" b="30965"/>
          <a:stretch/>
        </p:blipFill>
        <p:spPr>
          <a:xfrm>
            <a:off x="838200" y="1442433"/>
            <a:ext cx="2125015" cy="3917103"/>
          </a:xfrm>
        </p:spPr>
      </p:pic>
      <p:grpSp>
        <p:nvGrpSpPr>
          <p:cNvPr id="3" name="Group 2"/>
          <p:cNvGrpSpPr/>
          <p:nvPr/>
        </p:nvGrpSpPr>
        <p:grpSpPr>
          <a:xfrm>
            <a:off x="930969" y="2136689"/>
            <a:ext cx="1894523" cy="2390506"/>
            <a:chOff x="2990515" y="2059416"/>
            <a:chExt cx="1894523" cy="2390506"/>
          </a:xfrm>
        </p:grpSpPr>
        <p:sp>
          <p:nvSpPr>
            <p:cNvPr id="12" name="Curved Right Arrow 11"/>
            <p:cNvSpPr/>
            <p:nvPr/>
          </p:nvSpPr>
          <p:spPr>
            <a:xfrm rot="16200000">
              <a:off x="3592060" y="3156944"/>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Right Arrow 17"/>
            <p:cNvSpPr/>
            <p:nvPr/>
          </p:nvSpPr>
          <p:spPr>
            <a:xfrm rot="5400000">
              <a:off x="3435368" y="1614563"/>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Content Placeholder 1"/>
          <p:cNvSpPr txBox="1">
            <a:spLocks/>
          </p:cNvSpPr>
          <p:nvPr/>
        </p:nvSpPr>
        <p:spPr>
          <a:xfrm>
            <a:off x="3553614" y="1515979"/>
            <a:ext cx="7800185" cy="4733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Georgia" panose="02040502050405020303" pitchFamily="18" charset="0"/>
              </a:rPr>
              <a:t>Stewarded through</a:t>
            </a:r>
            <a:r>
              <a:rPr lang="en-US" dirty="0" smtClean="0">
                <a:latin typeface="Georgia" panose="02040502050405020303" pitchFamily="18" charset="0"/>
              </a:rPr>
              <a:t>:</a:t>
            </a:r>
          </a:p>
          <a:p>
            <a:r>
              <a:rPr lang="en-US" dirty="0" smtClean="0">
                <a:latin typeface="Georgia" panose="02040502050405020303" pitchFamily="18" charset="0"/>
              </a:rPr>
              <a:t>Wayne Loyal</a:t>
            </a:r>
          </a:p>
          <a:p>
            <a:pPr lvl="1"/>
            <a:r>
              <a:rPr lang="en-US" dirty="0" smtClean="0">
                <a:latin typeface="Georgia" panose="02040502050405020303" pitchFamily="18" charset="0"/>
              </a:rPr>
              <a:t>Consecutive Donor Society</a:t>
            </a:r>
          </a:p>
          <a:p>
            <a:r>
              <a:rPr lang="en-US" dirty="0" smtClean="0">
                <a:latin typeface="Georgia" panose="02040502050405020303" pitchFamily="18" charset="0"/>
              </a:rPr>
              <a:t>Consecutive Donor Travel Strategy</a:t>
            </a:r>
          </a:p>
          <a:p>
            <a:r>
              <a:rPr lang="en-US" dirty="0" smtClean="0">
                <a:latin typeface="Georgia" panose="02040502050405020303" pitchFamily="18" charset="0"/>
              </a:rPr>
              <a:t>Faculty/Staff Campaign </a:t>
            </a:r>
          </a:p>
          <a:p>
            <a:endParaRPr lang="en-US" dirty="0"/>
          </a:p>
        </p:txBody>
      </p:sp>
    </p:spTree>
    <p:extLst>
      <p:ext uri="{BB962C8B-B14F-4D97-AF65-F5344CB8AC3E}">
        <p14:creationId xmlns:p14="http://schemas.microsoft.com/office/powerpoint/2010/main" val="656323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Stewardship Plans and Planning</a:t>
            </a:r>
            <a:endParaRPr lang="en-US" dirty="0">
              <a:latin typeface="Georgia" panose="02040502050405020303" pitchFamily="18" charset="0"/>
            </a:endParaRPr>
          </a:p>
        </p:txBody>
      </p:sp>
      <p:pic>
        <p:nvPicPr>
          <p:cNvPr id="8"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41041" t="21383" r="40315" b="30965"/>
          <a:stretch/>
        </p:blipFill>
        <p:spPr>
          <a:xfrm>
            <a:off x="838200" y="1481070"/>
            <a:ext cx="1983347" cy="3917103"/>
          </a:xfrm>
        </p:spPr>
      </p:pic>
      <p:grpSp>
        <p:nvGrpSpPr>
          <p:cNvPr id="3" name="Group 2"/>
          <p:cNvGrpSpPr/>
          <p:nvPr/>
        </p:nvGrpSpPr>
        <p:grpSpPr>
          <a:xfrm>
            <a:off x="922322" y="2162393"/>
            <a:ext cx="1857859" cy="2403439"/>
            <a:chOff x="5029608" y="2046483"/>
            <a:chExt cx="1857859" cy="2403439"/>
          </a:xfrm>
        </p:grpSpPr>
        <p:sp>
          <p:nvSpPr>
            <p:cNvPr id="13" name="Curved Right Arrow 12"/>
            <p:cNvSpPr/>
            <p:nvPr/>
          </p:nvSpPr>
          <p:spPr>
            <a:xfrm rot="16200000">
              <a:off x="5594489" y="3156944"/>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rot="5400000">
              <a:off x="5474461" y="1601630"/>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Content Placeholder 1"/>
          <p:cNvSpPr txBox="1">
            <a:spLocks/>
          </p:cNvSpPr>
          <p:nvPr/>
        </p:nvSpPr>
        <p:spPr>
          <a:xfrm>
            <a:off x="3553614" y="1515979"/>
            <a:ext cx="7800185" cy="4733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Georgia" panose="02040502050405020303" pitchFamily="18" charset="0"/>
              </a:rPr>
              <a:t>Stewarded through</a:t>
            </a:r>
            <a:r>
              <a:rPr lang="en-US" dirty="0" smtClean="0">
                <a:latin typeface="Georgia" panose="02040502050405020303" pitchFamily="18" charset="0"/>
              </a:rPr>
              <a:t>:</a:t>
            </a:r>
            <a:endParaRPr lang="en-US" b="1" dirty="0" smtClean="0">
              <a:latin typeface="Georgia" panose="02040502050405020303" pitchFamily="18" charset="0"/>
            </a:endParaRPr>
          </a:p>
          <a:p>
            <a:r>
              <a:rPr lang="en-US" dirty="0" smtClean="0">
                <a:latin typeface="Georgia" panose="02040502050405020303" pitchFamily="18" charset="0"/>
              </a:rPr>
              <a:t>Wayne Loyal</a:t>
            </a:r>
          </a:p>
          <a:p>
            <a:r>
              <a:rPr lang="en-US" dirty="0" smtClean="0">
                <a:latin typeface="Georgia" panose="02040502050405020303" pitchFamily="18" charset="0"/>
              </a:rPr>
              <a:t>No formal Leadership Annual Giving program yet at Wayne State</a:t>
            </a:r>
          </a:p>
          <a:p>
            <a:r>
              <a:rPr lang="en-US" dirty="0">
                <a:latin typeface="Georgia" panose="02040502050405020303" pitchFamily="18" charset="0"/>
              </a:rPr>
              <a:t>Eventually</a:t>
            </a:r>
            <a:r>
              <a:rPr lang="en-US" dirty="0" smtClean="0">
                <a:latin typeface="Georgia" panose="02040502050405020303" pitchFamily="18" charset="0"/>
              </a:rPr>
              <a:t>: Custom </a:t>
            </a:r>
            <a:r>
              <a:rPr lang="en-US" dirty="0">
                <a:latin typeface="Georgia" panose="02040502050405020303" pitchFamily="18" charset="0"/>
              </a:rPr>
              <a:t>stewardship plans for top 10%</a:t>
            </a:r>
          </a:p>
          <a:p>
            <a:endParaRPr lang="en-US" dirty="0"/>
          </a:p>
        </p:txBody>
      </p:sp>
    </p:spTree>
    <p:extLst>
      <p:ext uri="{BB962C8B-B14F-4D97-AF65-F5344CB8AC3E}">
        <p14:creationId xmlns:p14="http://schemas.microsoft.com/office/powerpoint/2010/main" val="2763789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A little about me…</a:t>
            </a:r>
            <a:endParaRPr lang="en-US" dirty="0">
              <a:latin typeface="Georgia" panose="02040502050405020303" pitchFamily="18" charset="0"/>
            </a:endParaRP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00700" y="1809290"/>
            <a:ext cx="5753100" cy="3838575"/>
          </a:xfrm>
        </p:spPr>
      </p:pic>
      <p:sp>
        <p:nvSpPr>
          <p:cNvPr id="9" name="TextBox 8"/>
          <p:cNvSpPr txBox="1"/>
          <p:nvPr/>
        </p:nvSpPr>
        <p:spPr>
          <a:xfrm>
            <a:off x="1205163" y="2079876"/>
            <a:ext cx="4395537" cy="310854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Georgia" panose="02040502050405020303" pitchFamily="18" charset="0"/>
              </a:rPr>
              <a:t>Native Detroiter</a:t>
            </a:r>
          </a:p>
          <a:p>
            <a:pPr marL="285750" indent="-285750">
              <a:buFont typeface="Arial" panose="020B0604020202020204" pitchFamily="34" charset="0"/>
              <a:buChar char="•"/>
            </a:pPr>
            <a:r>
              <a:rPr lang="en-US" sz="3200" dirty="0" smtClean="0">
                <a:latin typeface="Georgia" panose="02040502050405020303" pitchFamily="18" charset="0"/>
              </a:rPr>
              <a:t>Animal lover</a:t>
            </a:r>
          </a:p>
          <a:p>
            <a:pPr marL="285750" indent="-285750">
              <a:buFont typeface="Arial" panose="020B0604020202020204" pitchFamily="34" charset="0"/>
              <a:buChar char="•"/>
            </a:pPr>
            <a:r>
              <a:rPr lang="en-US" sz="3200" dirty="0" smtClean="0">
                <a:latin typeface="Georgia" panose="02040502050405020303" pitchFamily="18" charset="0"/>
              </a:rPr>
              <a:t>Michigan wine fan</a:t>
            </a:r>
          </a:p>
          <a:p>
            <a:pPr marL="285750" indent="-285750">
              <a:buFont typeface="Arial" panose="020B0604020202020204" pitchFamily="34" charset="0"/>
              <a:buChar char="•"/>
            </a:pPr>
            <a:r>
              <a:rPr lang="en-US" sz="3200" dirty="0" smtClean="0">
                <a:latin typeface="Georgia" panose="02040502050405020303" pitchFamily="18" charset="0"/>
              </a:rPr>
              <a:t>And lover of all things fundraising!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66950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Stewardship Plans and Planning</a:t>
            </a:r>
            <a:endParaRPr lang="en-US" dirty="0">
              <a:latin typeface="Georgia" panose="02040502050405020303" pitchFamily="18" charset="0"/>
            </a:endParaRPr>
          </a:p>
        </p:txBody>
      </p:sp>
      <p:pic>
        <p:nvPicPr>
          <p:cNvPr id="8"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58838" t="21383" r="20702" b="30965"/>
          <a:stretch/>
        </p:blipFill>
        <p:spPr>
          <a:xfrm>
            <a:off x="838200" y="1365160"/>
            <a:ext cx="2176529" cy="3917103"/>
          </a:xfrm>
        </p:spPr>
      </p:pic>
      <p:grpSp>
        <p:nvGrpSpPr>
          <p:cNvPr id="3" name="Group 2"/>
          <p:cNvGrpSpPr/>
          <p:nvPr/>
        </p:nvGrpSpPr>
        <p:grpSpPr>
          <a:xfrm>
            <a:off x="1027151" y="2088592"/>
            <a:ext cx="1862263" cy="2361330"/>
            <a:chOff x="7027633" y="2088592"/>
            <a:chExt cx="1862263" cy="2361330"/>
          </a:xfrm>
        </p:grpSpPr>
        <p:sp>
          <p:nvSpPr>
            <p:cNvPr id="15" name="Curved Right Arrow 14"/>
            <p:cNvSpPr/>
            <p:nvPr/>
          </p:nvSpPr>
          <p:spPr>
            <a:xfrm rot="16200000">
              <a:off x="7596918" y="3156944"/>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9"/>
            <p:cNvSpPr/>
            <p:nvPr/>
          </p:nvSpPr>
          <p:spPr>
            <a:xfrm rot="5400000">
              <a:off x="7472486" y="1643739"/>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Content Placeholder 1"/>
          <p:cNvSpPr txBox="1">
            <a:spLocks/>
          </p:cNvSpPr>
          <p:nvPr/>
        </p:nvSpPr>
        <p:spPr>
          <a:xfrm>
            <a:off x="3553614" y="1515979"/>
            <a:ext cx="7800185" cy="4733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Georgia" panose="02040502050405020303" pitchFamily="18" charset="0"/>
              </a:rPr>
              <a:t>Stewarded through</a:t>
            </a:r>
            <a:r>
              <a:rPr lang="en-US" dirty="0" smtClean="0">
                <a:latin typeface="Georgia" panose="02040502050405020303" pitchFamily="18" charset="0"/>
              </a:rPr>
              <a:t>:</a:t>
            </a:r>
          </a:p>
          <a:p>
            <a:r>
              <a:rPr lang="en-US" dirty="0" smtClean="0">
                <a:latin typeface="Georgia" panose="02040502050405020303" pitchFamily="18" charset="0"/>
              </a:rPr>
              <a:t>Anthony Wayne Society</a:t>
            </a:r>
          </a:p>
          <a:p>
            <a:r>
              <a:rPr lang="en-US" dirty="0" smtClean="0">
                <a:latin typeface="Georgia" panose="02040502050405020303" pitchFamily="18" charset="0"/>
              </a:rPr>
              <a:t>Moving away from “Black Tie”</a:t>
            </a:r>
          </a:p>
          <a:p>
            <a:r>
              <a:rPr lang="en-US" dirty="0" smtClean="0">
                <a:latin typeface="Georgia" panose="02040502050405020303" pitchFamily="18" charset="0"/>
              </a:rPr>
              <a:t>One large impact/recognition event yearly</a:t>
            </a:r>
          </a:p>
          <a:p>
            <a:r>
              <a:rPr lang="en-US" dirty="0" smtClean="0">
                <a:latin typeface="Georgia" panose="02040502050405020303" pitchFamily="18" charset="0"/>
              </a:rPr>
              <a:t>Small intimate/exclusive opportunities during the year (hard hat tours, grand openings etc.)</a:t>
            </a:r>
          </a:p>
          <a:p>
            <a:r>
              <a:rPr lang="en-US" dirty="0" smtClean="0">
                <a:latin typeface="Georgia" panose="02040502050405020303" pitchFamily="18" charset="0"/>
              </a:rPr>
              <a:t>FY18—adding small intimate dinners for donors of $100K+ with key university staff</a:t>
            </a:r>
          </a:p>
          <a:p>
            <a:r>
              <a:rPr lang="en-US" dirty="0" smtClean="0">
                <a:latin typeface="Georgia" panose="02040502050405020303" pitchFamily="18" charset="0"/>
              </a:rPr>
              <a:t>Custom stewardship plans for top 10%</a:t>
            </a:r>
          </a:p>
          <a:p>
            <a:endParaRPr lang="en-US" dirty="0" smtClean="0">
              <a:latin typeface="Georgia" panose="02040502050405020303" pitchFamily="18" charset="0"/>
            </a:endParaRPr>
          </a:p>
          <a:p>
            <a:endParaRPr lang="en-US" dirty="0" smtClean="0">
              <a:latin typeface="Georgia" panose="02040502050405020303" pitchFamily="18" charset="0"/>
            </a:endParaRPr>
          </a:p>
          <a:p>
            <a:endParaRPr lang="en-US" dirty="0" smtClean="0">
              <a:latin typeface="Georgia" panose="02040502050405020303" pitchFamily="18" charset="0"/>
            </a:endParaRPr>
          </a:p>
          <a:p>
            <a:endParaRPr lang="en-US" dirty="0"/>
          </a:p>
        </p:txBody>
      </p:sp>
    </p:spTree>
    <p:extLst>
      <p:ext uri="{BB962C8B-B14F-4D97-AF65-F5344CB8AC3E}">
        <p14:creationId xmlns:p14="http://schemas.microsoft.com/office/powerpoint/2010/main" val="2733270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Stewardship Plans and Planning</a:t>
            </a:r>
            <a:endParaRPr lang="en-US" dirty="0">
              <a:latin typeface="Georgia" panose="02040502050405020303" pitchFamily="18" charset="0"/>
            </a:endParaRPr>
          </a:p>
        </p:txBody>
      </p:sp>
      <p:pic>
        <p:nvPicPr>
          <p:cNvPr id="8"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77603" t="21383" r="1090" b="30965"/>
          <a:stretch/>
        </p:blipFill>
        <p:spPr>
          <a:xfrm>
            <a:off x="838200" y="1390917"/>
            <a:ext cx="2266683" cy="3917103"/>
          </a:xfrm>
        </p:spPr>
      </p:pic>
      <p:grpSp>
        <p:nvGrpSpPr>
          <p:cNvPr id="3" name="Group 2"/>
          <p:cNvGrpSpPr/>
          <p:nvPr/>
        </p:nvGrpSpPr>
        <p:grpSpPr>
          <a:xfrm>
            <a:off x="1028952" y="2072239"/>
            <a:ext cx="1866667" cy="2403439"/>
            <a:chOff x="9025658" y="2046482"/>
            <a:chExt cx="1866667" cy="2403439"/>
          </a:xfrm>
        </p:grpSpPr>
        <p:sp>
          <p:nvSpPr>
            <p:cNvPr id="16" name="Curved Right Arrow 15"/>
            <p:cNvSpPr/>
            <p:nvPr/>
          </p:nvSpPr>
          <p:spPr>
            <a:xfrm rot="16200000">
              <a:off x="9599347" y="3156943"/>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Right Arrow 20"/>
            <p:cNvSpPr/>
            <p:nvPr/>
          </p:nvSpPr>
          <p:spPr>
            <a:xfrm rot="5400000">
              <a:off x="9470511" y="1601629"/>
              <a:ext cx="848125" cy="17378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Content Placeholder 1"/>
          <p:cNvSpPr txBox="1">
            <a:spLocks/>
          </p:cNvSpPr>
          <p:nvPr/>
        </p:nvSpPr>
        <p:spPr>
          <a:xfrm>
            <a:off x="3553614" y="1515979"/>
            <a:ext cx="7800185" cy="4733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Georgia" panose="02040502050405020303" pitchFamily="18" charset="0"/>
              </a:rPr>
              <a:t>Stewarded through</a:t>
            </a:r>
            <a:r>
              <a:rPr lang="en-US" dirty="0" smtClean="0">
                <a:latin typeface="Georgia" panose="02040502050405020303" pitchFamily="18" charset="0"/>
              </a:rPr>
              <a:t>:</a:t>
            </a:r>
          </a:p>
          <a:p>
            <a:r>
              <a:rPr lang="en-US" dirty="0" smtClean="0">
                <a:latin typeface="Georgia" panose="02040502050405020303" pitchFamily="18" charset="0"/>
              </a:rPr>
              <a:t>Old Main Society </a:t>
            </a:r>
          </a:p>
          <a:p>
            <a:r>
              <a:rPr lang="en-US" dirty="0">
                <a:latin typeface="Georgia" panose="02040502050405020303" pitchFamily="18" charset="0"/>
              </a:rPr>
              <a:t>Small intimate/exclusive opportunities during the year (hard hat tours, grand openings etc.)</a:t>
            </a:r>
          </a:p>
          <a:p>
            <a:r>
              <a:rPr lang="en-US" dirty="0" smtClean="0">
                <a:latin typeface="Georgia" panose="02040502050405020303" pitchFamily="18" charset="0"/>
              </a:rPr>
              <a:t>Special impact reports for Planned Giving Donors</a:t>
            </a:r>
          </a:p>
          <a:p>
            <a:r>
              <a:rPr lang="en-US" dirty="0">
                <a:latin typeface="Georgia" panose="02040502050405020303" pitchFamily="18" charset="0"/>
              </a:rPr>
              <a:t>Custom stewardship plans for top 10%</a:t>
            </a:r>
          </a:p>
          <a:p>
            <a:pPr marL="0" indent="0">
              <a:buNone/>
            </a:pPr>
            <a:endParaRPr lang="en-US" dirty="0" smtClean="0">
              <a:latin typeface="Georgia" panose="02040502050405020303" pitchFamily="18" charset="0"/>
            </a:endParaRPr>
          </a:p>
          <a:p>
            <a:endParaRPr lang="en-US" dirty="0"/>
          </a:p>
        </p:txBody>
      </p:sp>
    </p:spTree>
    <p:extLst>
      <p:ext uri="{BB962C8B-B14F-4D97-AF65-F5344CB8AC3E}">
        <p14:creationId xmlns:p14="http://schemas.microsoft.com/office/powerpoint/2010/main" val="2055825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Impact Reporting</a:t>
            </a:r>
            <a:endParaRPr lang="en-US" dirty="0">
              <a:latin typeface="Georgia" panose="02040502050405020303" pitchFamily="18" charset="0"/>
            </a:endParaRPr>
          </a:p>
        </p:txBody>
      </p:sp>
      <p:sp>
        <p:nvSpPr>
          <p:cNvPr id="6" name="Content Placeholder 5"/>
          <p:cNvSpPr>
            <a:spLocks noGrp="1"/>
          </p:cNvSpPr>
          <p:nvPr>
            <p:ph idx="1"/>
          </p:nvPr>
        </p:nvSpPr>
        <p:spPr/>
        <p:txBody>
          <a:bodyPr/>
          <a:lstStyle/>
          <a:p>
            <a:r>
              <a:rPr lang="en-US" dirty="0" smtClean="0">
                <a:latin typeface="Georgia" panose="02040502050405020303" pitchFamily="18" charset="0"/>
              </a:rPr>
              <a:t>Change of vernacular </a:t>
            </a:r>
          </a:p>
          <a:p>
            <a:r>
              <a:rPr lang="en-US" dirty="0" smtClean="0">
                <a:latin typeface="Georgia" panose="02040502050405020303" pitchFamily="18" charset="0"/>
              </a:rPr>
              <a:t>Simplify!</a:t>
            </a:r>
          </a:p>
          <a:p>
            <a:pPr lvl="1"/>
            <a:r>
              <a:rPr lang="en-US" dirty="0" smtClean="0">
                <a:latin typeface="Georgia" panose="02040502050405020303" pitchFamily="18" charset="0"/>
              </a:rPr>
              <a:t>Financial report vs. stewardship report</a:t>
            </a:r>
          </a:p>
          <a:p>
            <a:r>
              <a:rPr lang="en-US" dirty="0" smtClean="0">
                <a:latin typeface="Georgia" panose="02040502050405020303" pitchFamily="18" charset="0"/>
              </a:rPr>
              <a:t>Develop a system</a:t>
            </a:r>
          </a:p>
          <a:p>
            <a:r>
              <a:rPr lang="en-US" dirty="0" smtClean="0">
                <a:latin typeface="Georgia" panose="02040502050405020303" pitchFamily="18" charset="0"/>
              </a:rPr>
              <a:t>Endowed and Annual</a:t>
            </a:r>
          </a:p>
          <a:p>
            <a:r>
              <a:rPr lang="en-US" dirty="0" smtClean="0">
                <a:latin typeface="Georgia" panose="02040502050405020303" pitchFamily="18" charset="0"/>
              </a:rPr>
              <a:t>Planned Giving! </a:t>
            </a:r>
          </a:p>
          <a:p>
            <a:endParaRPr lang="en-US" dirty="0">
              <a:latin typeface="Georgia" panose="02040502050405020303"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5924" y="48607"/>
            <a:ext cx="4687930" cy="6066733"/>
          </a:xfrm>
          <a:prstGeom prst="rect">
            <a:avLst/>
          </a:prstGeom>
        </p:spPr>
      </p:pic>
    </p:spTree>
    <p:extLst>
      <p:ext uri="{BB962C8B-B14F-4D97-AF65-F5344CB8AC3E}">
        <p14:creationId xmlns:p14="http://schemas.microsoft.com/office/powerpoint/2010/main" val="4013378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92877" y="365125"/>
            <a:ext cx="6406243" cy="5605463"/>
          </a:xfrm>
        </p:spPr>
      </p:pic>
    </p:spTree>
    <p:extLst>
      <p:ext uri="{BB962C8B-B14F-4D97-AF65-F5344CB8AC3E}">
        <p14:creationId xmlns:p14="http://schemas.microsoft.com/office/powerpoint/2010/main" val="441508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27" y="495300"/>
            <a:ext cx="11016343" cy="4819650"/>
          </a:xfrm>
          <a:prstGeom prst="rect">
            <a:avLst/>
          </a:prstGeom>
        </p:spPr>
      </p:pic>
    </p:spTree>
    <p:extLst>
      <p:ext uri="{BB962C8B-B14F-4D97-AF65-F5344CB8AC3E}">
        <p14:creationId xmlns:p14="http://schemas.microsoft.com/office/powerpoint/2010/main" val="1807335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27" y="495300"/>
            <a:ext cx="11016342" cy="4819650"/>
          </a:xfrm>
          <a:prstGeom prst="rect">
            <a:avLst/>
          </a:prstGeom>
        </p:spPr>
      </p:pic>
    </p:spTree>
    <p:extLst>
      <p:ext uri="{BB962C8B-B14F-4D97-AF65-F5344CB8AC3E}">
        <p14:creationId xmlns:p14="http://schemas.microsoft.com/office/powerpoint/2010/main" val="893088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27" y="495300"/>
            <a:ext cx="11016342" cy="4819649"/>
          </a:xfrm>
          <a:prstGeom prst="rect">
            <a:avLst/>
          </a:prstGeom>
        </p:spPr>
      </p:pic>
    </p:spTree>
    <p:extLst>
      <p:ext uri="{BB962C8B-B14F-4D97-AF65-F5344CB8AC3E}">
        <p14:creationId xmlns:p14="http://schemas.microsoft.com/office/powerpoint/2010/main" val="2532427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0"/>
            <a:ext cx="12192001" cy="688206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790" y="140677"/>
            <a:ext cx="4612162" cy="59686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4369" y="140677"/>
            <a:ext cx="4612162" cy="5968680"/>
          </a:xfrm>
          <a:prstGeom prst="rect">
            <a:avLst/>
          </a:prstGeom>
        </p:spPr>
      </p:pic>
    </p:spTree>
    <p:extLst>
      <p:ext uri="{BB962C8B-B14F-4D97-AF65-F5344CB8AC3E}">
        <p14:creationId xmlns:p14="http://schemas.microsoft.com/office/powerpoint/2010/main" val="2493159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Get your house in order…</a:t>
            </a:r>
            <a:endParaRPr lang="en-US" dirty="0">
              <a:latin typeface="Georgia" panose="02040502050405020303" pitchFamily="18" charset="0"/>
            </a:endParaRPr>
          </a:p>
        </p:txBody>
      </p:sp>
      <p:sp>
        <p:nvSpPr>
          <p:cNvPr id="6" name="Content Placeholder 5"/>
          <p:cNvSpPr>
            <a:spLocks noGrp="1"/>
          </p:cNvSpPr>
          <p:nvPr>
            <p:ph idx="1"/>
          </p:nvPr>
        </p:nvSpPr>
        <p:spPr>
          <a:xfrm>
            <a:off x="838200" y="1402548"/>
            <a:ext cx="10515600" cy="4351338"/>
          </a:xfrm>
        </p:spPr>
        <p:txBody>
          <a:bodyPr/>
          <a:lstStyle/>
          <a:p>
            <a:r>
              <a:rPr lang="en-US" dirty="0" smtClean="0">
                <a:latin typeface="Georgia" panose="02040502050405020303" pitchFamily="18" charset="0"/>
              </a:rPr>
              <a:t>Strategic Plan</a:t>
            </a:r>
          </a:p>
          <a:p>
            <a:r>
              <a:rPr lang="en-US" dirty="0" smtClean="0">
                <a:latin typeface="Georgia" panose="02040502050405020303" pitchFamily="18" charset="0"/>
              </a:rPr>
              <a:t>Gift Acceptance Policy</a:t>
            </a:r>
          </a:p>
          <a:p>
            <a:r>
              <a:rPr lang="en-US" dirty="0" smtClean="0">
                <a:latin typeface="Georgia" panose="02040502050405020303" pitchFamily="18" charset="0"/>
              </a:rPr>
              <a:t>Recognition Guidelines</a:t>
            </a:r>
          </a:p>
          <a:p>
            <a:r>
              <a:rPr lang="en-US" dirty="0" smtClean="0">
                <a:latin typeface="Georgia" panose="02040502050405020303" pitchFamily="18" charset="0"/>
              </a:rPr>
              <a:t>Document all your processes</a:t>
            </a:r>
          </a:p>
          <a:p>
            <a:r>
              <a:rPr lang="en-US" dirty="0" smtClean="0">
                <a:latin typeface="Georgia" panose="02040502050405020303" pitchFamily="18" charset="0"/>
              </a:rPr>
              <a:t>Leave it better then you found it!</a:t>
            </a:r>
          </a:p>
          <a:p>
            <a:endParaRPr lang="en-US" dirty="0">
              <a:latin typeface="Georgia" panose="02040502050405020303" pitchFamily="18" charset="0"/>
            </a:endParaRPr>
          </a:p>
        </p:txBody>
      </p:sp>
      <p:pic>
        <p:nvPicPr>
          <p:cNvPr id="2" name="Picture 1"/>
          <p:cNvPicPr>
            <a:picLocks noChangeAspect="1"/>
          </p:cNvPicPr>
          <p:nvPr/>
        </p:nvPicPr>
        <p:blipFill>
          <a:blip r:embed="rId4"/>
          <a:stretch>
            <a:fillRect/>
          </a:stretch>
        </p:blipFill>
        <p:spPr>
          <a:xfrm>
            <a:off x="7487992" y="681946"/>
            <a:ext cx="3865808" cy="5071940"/>
          </a:xfrm>
          <a:prstGeom prst="rect">
            <a:avLst/>
          </a:prstGeom>
        </p:spPr>
      </p:pic>
    </p:spTree>
    <p:extLst>
      <p:ext uri="{BB962C8B-B14F-4D97-AF65-F5344CB8AC3E}">
        <p14:creationId xmlns:p14="http://schemas.microsoft.com/office/powerpoint/2010/main" val="1961265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Take the time to make a strategy!</a:t>
            </a:r>
            <a:endParaRPr lang="en-US" dirty="0">
              <a:latin typeface="Georgia" panose="02040502050405020303" pitchFamily="18" charset="0"/>
            </a:endParaRPr>
          </a:p>
        </p:txBody>
      </p:sp>
      <p:sp>
        <p:nvSpPr>
          <p:cNvPr id="6" name="Content Placeholder 5"/>
          <p:cNvSpPr>
            <a:spLocks noGrp="1"/>
          </p:cNvSpPr>
          <p:nvPr>
            <p:ph idx="1"/>
          </p:nvPr>
        </p:nvSpPr>
        <p:spPr>
          <a:xfrm>
            <a:off x="838200" y="1402548"/>
            <a:ext cx="10515600" cy="4351338"/>
          </a:xfrm>
        </p:spPr>
        <p:txBody>
          <a:bodyPr/>
          <a:lstStyle/>
          <a:p>
            <a:r>
              <a:rPr lang="en-US" dirty="0">
                <a:latin typeface="Georgia" panose="02040502050405020303" pitchFamily="18" charset="0"/>
              </a:rPr>
              <a:t>Proactive vs. Reactive</a:t>
            </a:r>
          </a:p>
          <a:p>
            <a:r>
              <a:rPr lang="en-US" dirty="0" smtClean="0">
                <a:latin typeface="Georgia" panose="02040502050405020303" pitchFamily="18" charset="0"/>
              </a:rPr>
              <a:t>Mission, Vision and Values Statement</a:t>
            </a:r>
          </a:p>
          <a:p>
            <a:pPr lvl="1"/>
            <a:r>
              <a:rPr lang="en-US" b="1" dirty="0">
                <a:latin typeface="Georgia" panose="02040502050405020303" pitchFamily="18" charset="0"/>
              </a:rPr>
              <a:t>Mission: </a:t>
            </a:r>
            <a:r>
              <a:rPr lang="en-US" dirty="0">
                <a:latin typeface="Georgia" panose="02040502050405020303" pitchFamily="18" charset="0"/>
              </a:rPr>
              <a:t>The mission of the Office of Donor Relations is to sustain and nurture lifelong relationships with the university's donors through cultivation, celebration and engagement. We aim to protect the integrity of our donors’ commitment with meaningful stewardship in collaboration with the Wayne State community</a:t>
            </a:r>
            <a:r>
              <a:rPr lang="en-US" dirty="0" smtClean="0">
                <a:latin typeface="Georgia" panose="02040502050405020303" pitchFamily="18" charset="0"/>
              </a:rPr>
              <a:t>.</a:t>
            </a:r>
          </a:p>
          <a:p>
            <a:pPr lvl="1"/>
            <a:r>
              <a:rPr lang="en-US" b="1" dirty="0" smtClean="0">
                <a:latin typeface="Georgia" panose="02040502050405020303" pitchFamily="18" charset="0"/>
              </a:rPr>
              <a:t>Vision</a:t>
            </a:r>
            <a:r>
              <a:rPr lang="en-US" b="1" dirty="0">
                <a:latin typeface="Georgia" panose="02040502050405020303" pitchFamily="18" charset="0"/>
              </a:rPr>
              <a:t>: </a:t>
            </a:r>
            <a:r>
              <a:rPr lang="en-US" dirty="0">
                <a:latin typeface="Georgia" panose="02040502050405020303" pitchFamily="18" charset="0"/>
              </a:rPr>
              <a:t>For donors at all levels of engagement to feel the impact of their support by fostering a university-wide culture of philanthropy.</a:t>
            </a:r>
          </a:p>
          <a:p>
            <a:r>
              <a:rPr lang="en-US" dirty="0" smtClean="0">
                <a:latin typeface="Georgia" panose="02040502050405020303" pitchFamily="18" charset="0"/>
              </a:rPr>
              <a:t>Strategic Plan and Tactical Action Items</a:t>
            </a:r>
          </a:p>
          <a:p>
            <a:pPr marL="0" indent="0">
              <a:buNone/>
            </a:pPr>
            <a:endParaRPr lang="en-US" dirty="0" smtClean="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2651239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So you took on the job!</a:t>
            </a:r>
            <a:endParaRPr lang="en-US" dirty="0">
              <a:latin typeface="Georgia" panose="02040502050405020303" pitchFamily="18" charset="0"/>
            </a:endParaRPr>
          </a:p>
        </p:txBody>
      </p:sp>
      <p:pic>
        <p:nvPicPr>
          <p:cNvPr id="1028" name="Picture 4" descr="https://upload.wikimedia.org/wikipedia/commons/6/69/Window_shopping.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90688"/>
            <a:ext cx="4718430" cy="31456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briebrieblooms.com/wp-content/uploads/2013/12/Dog-bones-in-Walgreens-HappyAllTheWay-shop-cbi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0432" y="1691876"/>
            <a:ext cx="4743368" cy="314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01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1000"/>
                                        <p:tgtEl>
                                          <p:spTgt spid="1032"/>
                                        </p:tgtEl>
                                      </p:cBhvr>
                                    </p:animEffect>
                                    <p:anim calcmode="lin" valueType="num">
                                      <p:cBhvr>
                                        <p:cTn id="14" dur="1000" fill="hold"/>
                                        <p:tgtEl>
                                          <p:spTgt spid="1032"/>
                                        </p:tgtEl>
                                        <p:attrNameLst>
                                          <p:attrName>ppt_x</p:attrName>
                                        </p:attrNameLst>
                                      </p:cBhvr>
                                      <p:tavLst>
                                        <p:tav tm="0">
                                          <p:val>
                                            <p:strVal val="#ppt_x"/>
                                          </p:val>
                                        </p:tav>
                                        <p:tav tm="100000">
                                          <p:val>
                                            <p:strVal val="#ppt_x"/>
                                          </p:val>
                                        </p:tav>
                                      </p:tavLst>
                                    </p:anim>
                                    <p:anim calcmode="lin" valueType="num">
                                      <p:cBhvr>
                                        <p:cTn id="15"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Find your partners	</a:t>
            </a:r>
            <a:endParaRPr lang="en-US" dirty="0">
              <a:latin typeface="Georgia" panose="02040502050405020303" pitchFamily="18" charset="0"/>
            </a:endParaRPr>
          </a:p>
        </p:txBody>
      </p:sp>
      <p:sp>
        <p:nvSpPr>
          <p:cNvPr id="6" name="Content Placeholder 5"/>
          <p:cNvSpPr>
            <a:spLocks noGrp="1"/>
          </p:cNvSpPr>
          <p:nvPr>
            <p:ph idx="1"/>
          </p:nvPr>
        </p:nvSpPr>
        <p:spPr/>
        <p:txBody>
          <a:bodyPr/>
          <a:lstStyle/>
          <a:p>
            <a:r>
              <a:rPr lang="en-US" dirty="0" smtClean="0">
                <a:latin typeface="Georgia" panose="02040502050405020303" pitchFamily="18" charset="0"/>
              </a:rPr>
              <a:t>Steward your colleagues </a:t>
            </a:r>
          </a:p>
          <a:p>
            <a:r>
              <a:rPr lang="en-US" dirty="0" smtClean="0">
                <a:latin typeface="Georgia" panose="02040502050405020303" pitchFamily="18" charset="0"/>
              </a:rPr>
              <a:t>Have a lot of coffee and </a:t>
            </a:r>
            <a:br>
              <a:rPr lang="en-US" dirty="0" smtClean="0">
                <a:latin typeface="Georgia" panose="02040502050405020303" pitchFamily="18" charset="0"/>
              </a:rPr>
            </a:br>
            <a:r>
              <a:rPr lang="en-US" dirty="0" smtClean="0">
                <a:latin typeface="Georgia" panose="02040502050405020303" pitchFamily="18" charset="0"/>
              </a:rPr>
              <a:t>lunches</a:t>
            </a:r>
          </a:p>
          <a:p>
            <a:r>
              <a:rPr lang="en-US" dirty="0" smtClean="0">
                <a:latin typeface="Georgia" panose="02040502050405020303" pitchFamily="18" charset="0"/>
              </a:rPr>
              <a:t>Figure out all the ways your </a:t>
            </a:r>
            <a:br>
              <a:rPr lang="en-US" dirty="0" smtClean="0">
                <a:latin typeface="Georgia" panose="02040502050405020303" pitchFamily="18" charset="0"/>
              </a:rPr>
            </a:br>
            <a:r>
              <a:rPr lang="en-US" dirty="0" smtClean="0">
                <a:latin typeface="Georgia" panose="02040502050405020303" pitchFamily="18" charset="0"/>
              </a:rPr>
              <a:t>work can support all frontline</a:t>
            </a:r>
            <a:br>
              <a:rPr lang="en-US" dirty="0" smtClean="0">
                <a:latin typeface="Georgia" panose="02040502050405020303" pitchFamily="18" charset="0"/>
              </a:rPr>
            </a:br>
            <a:r>
              <a:rPr lang="en-US" dirty="0" smtClean="0">
                <a:latin typeface="Georgia" panose="02040502050405020303" pitchFamily="18" charset="0"/>
              </a:rPr>
              <a:t>fundraising activities</a:t>
            </a:r>
          </a:p>
          <a:p>
            <a:endParaRPr lang="en-US" dirty="0">
              <a:latin typeface="Georgia" panose="02040502050405020303" pitchFamily="18" charset="0"/>
            </a:endParaRPr>
          </a:p>
        </p:txBody>
      </p:sp>
      <p:pic>
        <p:nvPicPr>
          <p:cNvPr id="1026" name="Picture 2" descr="http://www.sbs.com.au/comedy/sites/sbs.com.au.comedy/files/styles/full/public/bigstock-team-of-colleagues-reaches-the-13986965.jpg?itok=R7LtTdj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063" y="1824249"/>
            <a:ext cx="5562349" cy="3128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133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Look for ROI…or the lack thereof…</a:t>
            </a:r>
            <a:endParaRPr lang="en-US" dirty="0">
              <a:latin typeface="Georgia" panose="02040502050405020303" pitchFamily="18" charset="0"/>
            </a:endParaRPr>
          </a:p>
        </p:txBody>
      </p:sp>
      <p:sp>
        <p:nvSpPr>
          <p:cNvPr id="6" name="Content Placeholder 5"/>
          <p:cNvSpPr>
            <a:spLocks noGrp="1"/>
          </p:cNvSpPr>
          <p:nvPr>
            <p:ph idx="1"/>
          </p:nvPr>
        </p:nvSpPr>
        <p:spPr/>
        <p:txBody>
          <a:bodyPr/>
          <a:lstStyle/>
          <a:p>
            <a:r>
              <a:rPr lang="en-US" dirty="0" smtClean="0">
                <a:latin typeface="Georgia" panose="02040502050405020303" pitchFamily="18" charset="0"/>
              </a:rPr>
              <a:t>Trim off the fat! </a:t>
            </a:r>
          </a:p>
          <a:p>
            <a:r>
              <a:rPr lang="en-US" dirty="0" smtClean="0">
                <a:latin typeface="Georgia" panose="02040502050405020303" pitchFamily="18" charset="0"/>
              </a:rPr>
              <a:t>Track your success</a:t>
            </a:r>
          </a:p>
          <a:p>
            <a:r>
              <a:rPr lang="en-US" dirty="0" smtClean="0">
                <a:latin typeface="Georgia" panose="02040502050405020303" pitchFamily="18" charset="0"/>
              </a:rPr>
              <a:t>Prove the value of your program</a:t>
            </a:r>
          </a:p>
          <a:p>
            <a:r>
              <a:rPr lang="en-US" dirty="0" smtClean="0">
                <a:latin typeface="Georgia" panose="02040502050405020303" pitchFamily="18" charset="0"/>
              </a:rPr>
              <a:t>Figure out your key performance </a:t>
            </a:r>
            <a:br>
              <a:rPr lang="en-US" dirty="0" smtClean="0">
                <a:latin typeface="Georgia" panose="02040502050405020303" pitchFamily="18" charset="0"/>
              </a:rPr>
            </a:br>
            <a:r>
              <a:rPr lang="en-US" dirty="0" smtClean="0">
                <a:latin typeface="Georgia" panose="02040502050405020303" pitchFamily="18" charset="0"/>
              </a:rPr>
              <a:t>indicators</a:t>
            </a:r>
          </a:p>
          <a:p>
            <a:pPr lvl="1"/>
            <a:r>
              <a:rPr lang="en-US" dirty="0" smtClean="0">
                <a:latin typeface="Georgia" panose="02040502050405020303" pitchFamily="18" charset="0"/>
              </a:rPr>
              <a:t>Retention, upgrade, attendance </a:t>
            </a:r>
            <a:br>
              <a:rPr lang="en-US" dirty="0" smtClean="0">
                <a:latin typeface="Georgia" panose="02040502050405020303" pitchFamily="18" charset="0"/>
              </a:rPr>
            </a:br>
            <a:r>
              <a:rPr lang="en-US" dirty="0" smtClean="0">
                <a:latin typeface="Georgia" panose="02040502050405020303" pitchFamily="18" charset="0"/>
              </a:rPr>
              <a:t>and how what Donor Relations </a:t>
            </a:r>
            <a:br>
              <a:rPr lang="en-US" dirty="0" smtClean="0">
                <a:latin typeface="Georgia" panose="02040502050405020303" pitchFamily="18" charset="0"/>
              </a:rPr>
            </a:br>
            <a:r>
              <a:rPr lang="en-US" dirty="0" smtClean="0">
                <a:latin typeface="Georgia" panose="02040502050405020303" pitchFamily="18" charset="0"/>
              </a:rPr>
              <a:t>does effects fund raising! </a:t>
            </a:r>
          </a:p>
          <a:p>
            <a:pPr marL="0" indent="0">
              <a:buNone/>
            </a:pPr>
            <a:endParaRPr lang="en-US" dirty="0">
              <a:latin typeface="Georgia" panose="02040502050405020303" pitchFamily="18" charset="0"/>
            </a:endParaRPr>
          </a:p>
        </p:txBody>
      </p:sp>
      <p:pic>
        <p:nvPicPr>
          <p:cNvPr id="2" name="Picture 1"/>
          <p:cNvPicPr>
            <a:picLocks noChangeAspect="1"/>
          </p:cNvPicPr>
          <p:nvPr/>
        </p:nvPicPr>
        <p:blipFill>
          <a:blip r:embed="rId3"/>
          <a:stretch>
            <a:fillRect/>
          </a:stretch>
        </p:blipFill>
        <p:spPr>
          <a:xfrm>
            <a:off x="6591300" y="1759744"/>
            <a:ext cx="4762500" cy="3171825"/>
          </a:xfrm>
          <a:prstGeom prst="rect">
            <a:avLst/>
          </a:prstGeom>
        </p:spPr>
      </p:pic>
    </p:spTree>
    <p:extLst>
      <p:ext uri="{BB962C8B-B14F-4D97-AF65-F5344CB8AC3E}">
        <p14:creationId xmlns:p14="http://schemas.microsoft.com/office/powerpoint/2010/main" val="1956520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2"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2" name="Title 1"/>
          <p:cNvSpPr>
            <a:spLocks noGrp="1"/>
          </p:cNvSpPr>
          <p:nvPr>
            <p:ph type="title"/>
          </p:nvPr>
        </p:nvSpPr>
        <p:spPr>
          <a:xfrm>
            <a:off x="831850" y="357456"/>
            <a:ext cx="10515600" cy="2852737"/>
          </a:xfrm>
        </p:spPr>
        <p:txBody>
          <a:bodyPr anchor="ctr">
            <a:normAutofit/>
          </a:bodyPr>
          <a:lstStyle/>
          <a:p>
            <a:pPr algn="ctr"/>
            <a:r>
              <a:rPr lang="en-US" sz="7200" dirty="0" smtClean="0">
                <a:latin typeface="Georgia" panose="02040502050405020303" pitchFamily="18" charset="0"/>
              </a:rPr>
              <a:t>Questions?</a:t>
            </a:r>
            <a:endParaRPr lang="en-US" sz="7200" dirty="0">
              <a:latin typeface="Georgia" panose="02040502050405020303" pitchFamily="18" charset="0"/>
            </a:endParaRPr>
          </a:p>
        </p:txBody>
      </p:sp>
      <p:sp>
        <p:nvSpPr>
          <p:cNvPr id="3" name="Text Placeholder 2"/>
          <p:cNvSpPr>
            <a:spLocks noGrp="1"/>
          </p:cNvSpPr>
          <p:nvPr>
            <p:ph type="body" idx="1"/>
          </p:nvPr>
        </p:nvSpPr>
        <p:spPr>
          <a:xfrm>
            <a:off x="831850" y="3416968"/>
            <a:ext cx="10515600" cy="1500187"/>
          </a:xfrm>
        </p:spPr>
        <p:txBody>
          <a:bodyPr/>
          <a:lstStyle/>
          <a:p>
            <a:pPr algn="ctr"/>
            <a:r>
              <a:rPr lang="en-US" dirty="0" smtClean="0">
                <a:solidFill>
                  <a:schemeClr val="tx1"/>
                </a:solidFill>
                <a:latin typeface="Georgia" panose="02040502050405020303" pitchFamily="18" charset="0"/>
              </a:rPr>
              <a:t>Leslie Carmona, CFRE</a:t>
            </a:r>
          </a:p>
          <a:p>
            <a:pPr algn="ctr"/>
            <a:r>
              <a:rPr lang="en-US" dirty="0" smtClean="0">
                <a:solidFill>
                  <a:schemeClr val="tx1"/>
                </a:solidFill>
                <a:latin typeface="Georgia" panose="02040502050405020303" pitchFamily="18" charset="0"/>
                <a:hlinkClick r:id="rId3"/>
              </a:rPr>
              <a:t>Leslie.Carmona@wayne.edu</a:t>
            </a:r>
            <a:endParaRPr lang="en-US" dirty="0" smtClean="0">
              <a:solidFill>
                <a:schemeClr val="tx1"/>
              </a:solidFill>
              <a:latin typeface="Georgia" panose="02040502050405020303" pitchFamily="18" charset="0"/>
            </a:endParaRPr>
          </a:p>
          <a:p>
            <a:pPr algn="ctr"/>
            <a:r>
              <a:rPr lang="en-US" dirty="0" smtClean="0">
                <a:solidFill>
                  <a:schemeClr val="tx1"/>
                </a:solidFill>
                <a:latin typeface="Georgia" panose="02040502050405020303" pitchFamily="18" charset="0"/>
              </a:rPr>
              <a:t>313-577-8085</a:t>
            </a:r>
            <a:endParaRPr lang="en-US" dirty="0">
              <a:solidFill>
                <a:schemeClr val="tx1"/>
              </a:solidFill>
              <a:latin typeface="Georgia" panose="02040502050405020303" pitchFamily="18" charset="0"/>
            </a:endParaRPr>
          </a:p>
        </p:txBody>
      </p:sp>
    </p:spTree>
    <p:extLst>
      <p:ext uri="{BB962C8B-B14F-4D97-AF65-F5344CB8AC3E}">
        <p14:creationId xmlns:p14="http://schemas.microsoft.com/office/powerpoint/2010/main" val="2303828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normAutofit/>
          </a:bodyPr>
          <a:lstStyle/>
          <a:p>
            <a:r>
              <a:rPr lang="en-US" sz="3200" dirty="0" smtClean="0">
                <a:latin typeface="Georgia" panose="02040502050405020303" pitchFamily="18" charset="0"/>
              </a:rPr>
              <a:t>And it feels like there is a whole world of work to tackle! </a:t>
            </a:r>
            <a:endParaRPr lang="en-US" sz="3200" dirty="0">
              <a:latin typeface="Georgia" panose="02040502050405020303" pitchFamily="18" charset="0"/>
            </a:endParaRPr>
          </a:p>
        </p:txBody>
      </p:sp>
      <p:pic>
        <p:nvPicPr>
          <p:cNvPr id="3" name="Picture 2"/>
          <p:cNvPicPr>
            <a:picLocks noChangeAspect="1"/>
          </p:cNvPicPr>
          <p:nvPr/>
        </p:nvPicPr>
        <p:blipFill>
          <a:blip r:embed="rId4">
            <a:clrChange>
              <a:clrFrom>
                <a:srgbClr val="000000"/>
              </a:clrFrom>
              <a:clrTo>
                <a:srgbClr val="000000">
                  <a:alpha val="0"/>
                </a:srgbClr>
              </a:clrTo>
            </a:clrChange>
          </a:blip>
          <a:stretch>
            <a:fillRect/>
          </a:stretch>
        </p:blipFill>
        <p:spPr>
          <a:xfrm>
            <a:off x="3748825" y="1519707"/>
            <a:ext cx="4411014" cy="4411014"/>
          </a:xfrm>
          <a:prstGeom prst="rect">
            <a:avLst/>
          </a:prstGeom>
          <a:ln>
            <a:noFill/>
          </a:ln>
          <a:effectLst>
            <a:softEdge rad="112500"/>
          </a:effectLst>
        </p:spPr>
      </p:pic>
    </p:spTree>
    <p:extLst>
      <p:ext uri="{BB962C8B-B14F-4D97-AF65-F5344CB8AC3E}">
        <p14:creationId xmlns:p14="http://schemas.microsoft.com/office/powerpoint/2010/main" val="190980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Wayne State University</a:t>
            </a:r>
            <a:endParaRPr lang="en-US" dirty="0">
              <a:latin typeface="Georgia" panose="02040502050405020303" pitchFamily="18" charset="0"/>
            </a:endParaRPr>
          </a:p>
        </p:txBody>
      </p:sp>
      <p:sp>
        <p:nvSpPr>
          <p:cNvPr id="6" name="Content Placeholder 5"/>
          <p:cNvSpPr>
            <a:spLocks noGrp="1"/>
          </p:cNvSpPr>
          <p:nvPr>
            <p:ph idx="1"/>
          </p:nvPr>
        </p:nvSpPr>
        <p:spPr/>
        <p:txBody>
          <a:bodyPr>
            <a:normAutofit/>
          </a:bodyPr>
          <a:lstStyle/>
          <a:p>
            <a:r>
              <a:rPr lang="en-US" dirty="0" smtClean="0">
                <a:latin typeface="Georgia" panose="02040502050405020303" pitchFamily="18" charset="0"/>
              </a:rPr>
              <a:t>150 years</a:t>
            </a:r>
          </a:p>
          <a:p>
            <a:r>
              <a:rPr lang="en-US" dirty="0" smtClean="0">
                <a:latin typeface="Georgia" panose="02040502050405020303" pitchFamily="18" charset="0"/>
              </a:rPr>
              <a:t>Top-tier research university</a:t>
            </a:r>
          </a:p>
          <a:p>
            <a:r>
              <a:rPr lang="en-US" dirty="0" smtClean="0">
                <a:latin typeface="Georgia" panose="02040502050405020303" pitchFamily="18" charset="0"/>
              </a:rPr>
              <a:t>Urban setting </a:t>
            </a:r>
          </a:p>
          <a:p>
            <a:r>
              <a:rPr lang="en-US" dirty="0" smtClean="0">
                <a:latin typeface="Georgia" panose="02040502050405020303" pitchFamily="18" charset="0"/>
              </a:rPr>
              <a:t>$</a:t>
            </a:r>
            <a:r>
              <a:rPr lang="en-US" dirty="0">
                <a:latin typeface="Georgia" panose="02040502050405020303" pitchFamily="18" charset="0"/>
              </a:rPr>
              <a:t>750M </a:t>
            </a:r>
            <a:r>
              <a:rPr lang="en-US" dirty="0" smtClean="0">
                <a:latin typeface="Georgia" panose="02040502050405020303" pitchFamily="18" charset="0"/>
              </a:rPr>
              <a:t>Campaign</a:t>
            </a:r>
          </a:p>
          <a:p>
            <a:r>
              <a:rPr lang="en-US" dirty="0" smtClean="0">
                <a:latin typeface="Georgia" panose="02040502050405020303" pitchFamily="18" charset="0"/>
              </a:rPr>
              <a:t>Young Development Program</a:t>
            </a:r>
          </a:p>
          <a:p>
            <a:r>
              <a:rPr lang="en-US" dirty="0" smtClean="0">
                <a:latin typeface="Georgia" panose="02040502050405020303" pitchFamily="18" charset="0"/>
              </a:rPr>
              <a:t>And…until 2015…NO</a:t>
            </a:r>
          </a:p>
          <a:p>
            <a:pPr marL="0" indent="0">
              <a:buNone/>
            </a:pPr>
            <a:r>
              <a:rPr lang="en-US" dirty="0" smtClean="0">
                <a:latin typeface="Georgia" panose="02040502050405020303" pitchFamily="18" charset="0"/>
              </a:rPr>
              <a:t>Donor Relations Department </a:t>
            </a:r>
          </a:p>
          <a:p>
            <a:endParaRPr lang="en-US" dirty="0"/>
          </a:p>
        </p:txBody>
      </p:sp>
      <p:pic>
        <p:nvPicPr>
          <p:cNvPr id="1026" name="Picture 2" descr="http://news.wayne.edu/files/wsu-old-m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825625"/>
            <a:ext cx="5497172" cy="3580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00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pic>
        <p:nvPicPr>
          <p:cNvPr id="1026" name="Picture 2" descr="https://il8.picdn.net/shutterstock/videos/1913740/thumb/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87396" y="1459915"/>
            <a:ext cx="6781193" cy="3820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838200" y="365125"/>
            <a:ext cx="10515600" cy="1325563"/>
          </a:xfrm>
        </p:spPr>
        <p:txBody>
          <a:bodyPr>
            <a:normAutofit/>
          </a:bodyPr>
          <a:lstStyle/>
          <a:p>
            <a:r>
              <a:rPr lang="en-US" sz="3600" dirty="0" smtClean="0">
                <a:latin typeface="Georgia" panose="02040502050405020303" pitchFamily="18" charset="0"/>
              </a:rPr>
              <a:t>The development structure looked a bit like this…</a:t>
            </a:r>
            <a:endParaRPr lang="en-US" sz="3600" dirty="0">
              <a:latin typeface="Georgia" panose="02040502050405020303" pitchFamily="18" charset="0"/>
            </a:endParaRPr>
          </a:p>
        </p:txBody>
      </p:sp>
    </p:spTree>
    <p:extLst>
      <p:ext uri="{BB962C8B-B14F-4D97-AF65-F5344CB8AC3E}">
        <p14:creationId xmlns:p14="http://schemas.microsoft.com/office/powerpoint/2010/main" val="394669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Where do you even start?</a:t>
            </a:r>
            <a:endParaRPr lang="en-US" dirty="0">
              <a:latin typeface="Georgia" panose="02040502050405020303" pitchFamily="18" charset="0"/>
            </a:endParaRPr>
          </a:p>
        </p:txBody>
      </p:sp>
      <p:sp>
        <p:nvSpPr>
          <p:cNvPr id="6" name="Content Placeholder 5"/>
          <p:cNvSpPr>
            <a:spLocks noGrp="1"/>
          </p:cNvSpPr>
          <p:nvPr>
            <p:ph idx="1"/>
          </p:nvPr>
        </p:nvSpPr>
        <p:spPr>
          <a:xfrm>
            <a:off x="838199" y="1416193"/>
            <a:ext cx="10515601" cy="4351338"/>
          </a:xfrm>
        </p:spPr>
        <p:txBody>
          <a:bodyPr>
            <a:normAutofit lnSpcReduction="10000"/>
          </a:bodyPr>
          <a:lstStyle/>
          <a:p>
            <a:pPr marL="0" indent="0">
              <a:buNone/>
            </a:pPr>
            <a:r>
              <a:rPr lang="en-US" dirty="0" smtClean="0">
                <a:latin typeface="Georgia" panose="02040502050405020303" pitchFamily="18" charset="0"/>
              </a:rPr>
              <a:t>Make </a:t>
            </a:r>
            <a:r>
              <a:rPr lang="en-US" dirty="0">
                <a:latin typeface="Georgia" panose="02040502050405020303" pitchFamily="18" charset="0"/>
              </a:rPr>
              <a:t>a list, take some deep breaths and start at the </a:t>
            </a:r>
            <a:r>
              <a:rPr lang="en-US" dirty="0" smtClean="0">
                <a:latin typeface="Georgia" panose="02040502050405020303" pitchFamily="18" charset="0"/>
              </a:rPr>
              <a:t>beginning!</a:t>
            </a:r>
          </a:p>
          <a:p>
            <a:r>
              <a:rPr lang="en-US" dirty="0" smtClean="0">
                <a:latin typeface="Georgia" panose="02040502050405020303" pitchFamily="18" charset="0"/>
              </a:rPr>
              <a:t>Focus on the 4 Pillars (Lynne Wester):</a:t>
            </a:r>
          </a:p>
          <a:p>
            <a:pPr lvl="1"/>
            <a:r>
              <a:rPr lang="en-US" dirty="0" smtClean="0">
                <a:latin typeface="Georgia" panose="02040502050405020303" pitchFamily="18" charset="0"/>
              </a:rPr>
              <a:t>Stewardship and Impact Reporting </a:t>
            </a:r>
          </a:p>
          <a:p>
            <a:pPr lvl="1"/>
            <a:r>
              <a:rPr lang="en-US" dirty="0" smtClean="0">
                <a:latin typeface="Georgia" panose="02040502050405020303" pitchFamily="18" charset="0"/>
              </a:rPr>
              <a:t>Acknowledgement</a:t>
            </a:r>
          </a:p>
          <a:p>
            <a:pPr lvl="1"/>
            <a:r>
              <a:rPr lang="en-US" dirty="0" smtClean="0">
                <a:latin typeface="Georgia" panose="02040502050405020303" pitchFamily="18" charset="0"/>
              </a:rPr>
              <a:t>Recognition</a:t>
            </a:r>
          </a:p>
          <a:p>
            <a:pPr lvl="1"/>
            <a:r>
              <a:rPr lang="en-US" dirty="0" smtClean="0">
                <a:latin typeface="Georgia" panose="02040502050405020303" pitchFamily="18" charset="0"/>
              </a:rPr>
              <a:t>Engagement</a:t>
            </a:r>
          </a:p>
          <a:p>
            <a:r>
              <a:rPr lang="en-US" dirty="0" smtClean="0">
                <a:latin typeface="Georgia" panose="02040502050405020303" pitchFamily="18" charset="0"/>
              </a:rPr>
              <a:t>Ask yourself:</a:t>
            </a:r>
          </a:p>
          <a:p>
            <a:pPr lvl="1"/>
            <a:r>
              <a:rPr lang="en-US" dirty="0" smtClean="0">
                <a:latin typeface="Georgia" panose="02040502050405020303" pitchFamily="18" charset="0"/>
              </a:rPr>
              <a:t>What part of your donor population is most at risk?</a:t>
            </a:r>
          </a:p>
          <a:p>
            <a:r>
              <a:rPr lang="en-US" dirty="0" smtClean="0">
                <a:latin typeface="Georgia" panose="02040502050405020303" pitchFamily="18" charset="0"/>
              </a:rPr>
              <a:t>For WSU:</a:t>
            </a:r>
          </a:p>
          <a:p>
            <a:pPr lvl="1"/>
            <a:r>
              <a:rPr lang="en-US" dirty="0" smtClean="0">
                <a:latin typeface="Georgia" panose="02040502050405020303" pitchFamily="18" charset="0"/>
              </a:rPr>
              <a:t>First time donors, recent grads, donors under $300</a:t>
            </a:r>
          </a:p>
          <a:p>
            <a:pPr marL="0" indent="0">
              <a:buNone/>
            </a:pPr>
            <a:endParaRPr lang="en-US" dirty="0">
              <a:latin typeface="Georgia" panose="02040502050405020303" pitchFamily="18" charset="0"/>
            </a:endParaRPr>
          </a:p>
        </p:txBody>
      </p:sp>
    </p:spTree>
    <p:extLst>
      <p:ext uri="{BB962C8B-B14F-4D97-AF65-F5344CB8AC3E}">
        <p14:creationId xmlns:p14="http://schemas.microsoft.com/office/powerpoint/2010/main" val="3353850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First Time Givers (FTG) Program</a:t>
            </a:r>
            <a:endParaRPr lang="en-US" dirty="0">
              <a:latin typeface="Georgia" panose="02040502050405020303" pitchFamily="18" charset="0"/>
            </a:endParaRPr>
          </a:p>
        </p:txBody>
      </p:sp>
      <p:sp>
        <p:nvSpPr>
          <p:cNvPr id="2" name="Content Placeholder 1"/>
          <p:cNvSpPr>
            <a:spLocks noGrp="1"/>
          </p:cNvSpPr>
          <p:nvPr>
            <p:ph idx="1"/>
          </p:nvPr>
        </p:nvSpPr>
        <p:spPr>
          <a:xfrm>
            <a:off x="838200" y="1515979"/>
            <a:ext cx="10515600" cy="4733174"/>
          </a:xfrm>
        </p:spPr>
        <p:txBody>
          <a:bodyPr/>
          <a:lstStyle/>
          <a:p>
            <a:r>
              <a:rPr lang="en-US" dirty="0" smtClean="0">
                <a:latin typeface="Georgia" panose="02040502050405020303" pitchFamily="18" charset="0"/>
              </a:rPr>
              <a:t>Within 72 hours—School/College specific TY</a:t>
            </a:r>
          </a:p>
          <a:p>
            <a:r>
              <a:rPr lang="en-US" dirty="0" smtClean="0">
                <a:latin typeface="Georgia" panose="02040502050405020303" pitchFamily="18" charset="0"/>
              </a:rPr>
              <a:t>Within 30 days—FTG postcard</a:t>
            </a:r>
          </a:p>
          <a:p>
            <a:r>
              <a:rPr lang="en-US" dirty="0" smtClean="0">
                <a:latin typeface="Georgia" panose="02040502050405020303" pitchFamily="18" charset="0"/>
              </a:rPr>
              <a:t>Within 60 days—Thank you phone all</a:t>
            </a:r>
          </a:p>
          <a:p>
            <a:r>
              <a:rPr lang="en-US" dirty="0" smtClean="0">
                <a:latin typeface="Georgia" panose="02040502050405020303" pitchFamily="18" charset="0"/>
              </a:rPr>
              <a:t>10-11 months—Anniversary TY</a:t>
            </a:r>
          </a:p>
          <a:p>
            <a:pPr lvl="1"/>
            <a:r>
              <a:rPr lang="en-US" dirty="0" smtClean="0">
                <a:latin typeface="Georgia" panose="02040502050405020303" pitchFamily="18" charset="0"/>
              </a:rPr>
              <a:t>Duel signatures</a:t>
            </a:r>
          </a:p>
          <a:p>
            <a:r>
              <a:rPr lang="en-US" dirty="0" smtClean="0">
                <a:latin typeface="Georgia" panose="02040502050405020303" pitchFamily="18" charset="0"/>
              </a:rPr>
              <a:t>15 months—Targeted appeal</a:t>
            </a:r>
          </a:p>
          <a:p>
            <a:r>
              <a:rPr lang="en-US" dirty="0" smtClean="0">
                <a:latin typeface="Georgia" panose="02040502050405020303" pitchFamily="18" charset="0"/>
              </a:rPr>
              <a:t>18 months—Added to call center list</a:t>
            </a:r>
          </a:p>
          <a:p>
            <a:endParaRPr lang="en-US" dirty="0"/>
          </a:p>
        </p:txBody>
      </p:sp>
    </p:spTree>
    <p:extLst>
      <p:ext uri="{BB962C8B-B14F-4D97-AF65-F5344CB8AC3E}">
        <p14:creationId xmlns:p14="http://schemas.microsoft.com/office/powerpoint/2010/main" val="2222777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rotWithShape="1">
          <a:blip r:embed="rId3" cstate="print">
            <a:extLst>
              <a:ext uri="{28A0092B-C50C-407E-A947-70E740481C1C}">
                <a14:useLocalDpi xmlns:a14="http://schemas.microsoft.com/office/drawing/2010/main" val="0"/>
              </a:ext>
            </a:extLst>
          </a:blip>
          <a:srcRect t="26950"/>
          <a:stretch/>
        </p:blipFill>
        <p:spPr>
          <a:xfrm>
            <a:off x="-1" y="-24063"/>
            <a:ext cx="12192001" cy="6882063"/>
          </a:xfrm>
          <a:prstGeom prst="rect">
            <a:avLst/>
          </a:prstGeom>
        </p:spPr>
      </p:pic>
      <p:sp>
        <p:nvSpPr>
          <p:cNvPr id="5" name="Title 4"/>
          <p:cNvSpPr>
            <a:spLocks noGrp="1"/>
          </p:cNvSpPr>
          <p:nvPr>
            <p:ph type="title"/>
          </p:nvPr>
        </p:nvSpPr>
        <p:spPr/>
        <p:txBody>
          <a:bodyPr/>
          <a:lstStyle/>
          <a:p>
            <a:r>
              <a:rPr lang="en-US" dirty="0" smtClean="0">
                <a:latin typeface="Georgia" panose="02040502050405020303" pitchFamily="18" charset="0"/>
              </a:rPr>
              <a:t>First Time Givers (FTG) Program</a:t>
            </a:r>
            <a:endParaRPr lang="en-US" dirty="0">
              <a:latin typeface="Georgia" panose="02040502050405020303" pitchFamily="18" charset="0"/>
            </a:endParaRPr>
          </a:p>
        </p:txBody>
      </p:sp>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773250" y="1403798"/>
            <a:ext cx="6628437" cy="4695143"/>
          </a:xfrm>
        </p:spPr>
      </p:pic>
    </p:spTree>
    <p:extLst>
      <p:ext uri="{BB962C8B-B14F-4D97-AF65-F5344CB8AC3E}">
        <p14:creationId xmlns:p14="http://schemas.microsoft.com/office/powerpoint/2010/main" val="3364341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877</Words>
  <Application>Microsoft Office PowerPoint</Application>
  <PresentationFormat>Widescreen</PresentationFormat>
  <Paragraphs>160</Paragraphs>
  <Slides>32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Georgia</vt:lpstr>
      <vt:lpstr>Office Theme</vt:lpstr>
      <vt:lpstr>Building the Donor Pipeline: Donor Relations from  the Ground Up</vt:lpstr>
      <vt:lpstr>A little about me…</vt:lpstr>
      <vt:lpstr>So you took on the job!</vt:lpstr>
      <vt:lpstr>And it feels like there is a whole world of work to tackle! </vt:lpstr>
      <vt:lpstr>Wayne State University</vt:lpstr>
      <vt:lpstr>The development structure looked a bit like this…</vt:lpstr>
      <vt:lpstr>Where do you even start?</vt:lpstr>
      <vt:lpstr>First Time Givers (FTG) Program</vt:lpstr>
      <vt:lpstr>First Time Givers (FTG) Program</vt:lpstr>
      <vt:lpstr>First Time Givers (FTG) Program</vt:lpstr>
      <vt:lpstr>Acknowledgements</vt:lpstr>
      <vt:lpstr>Acknowledgements</vt:lpstr>
      <vt:lpstr>Acknowledgements</vt:lpstr>
      <vt:lpstr>Acknowledgements</vt:lpstr>
      <vt:lpstr>PowerPoint Presentation</vt:lpstr>
      <vt:lpstr>Look at the complete Donor Life Cycle</vt:lpstr>
      <vt:lpstr>Stewardship Plans and Planning</vt:lpstr>
      <vt:lpstr>Stewardship Plans and Planning</vt:lpstr>
      <vt:lpstr>Stewardship Plans and Planning</vt:lpstr>
      <vt:lpstr>Stewardship Plans and Planning</vt:lpstr>
      <vt:lpstr>Stewardship Plans and Planning</vt:lpstr>
      <vt:lpstr>Impact Reporting</vt:lpstr>
      <vt:lpstr>PowerPoint Presentation</vt:lpstr>
      <vt:lpstr>PowerPoint Presentation</vt:lpstr>
      <vt:lpstr>PowerPoint Presentation</vt:lpstr>
      <vt:lpstr>PowerPoint Presentation</vt:lpstr>
      <vt:lpstr>PowerPoint Presentation</vt:lpstr>
      <vt:lpstr>Get your house in order…</vt:lpstr>
      <vt:lpstr>Take the time to make a strategy!</vt:lpstr>
      <vt:lpstr>Find your partners </vt:lpstr>
      <vt:lpstr>Look for ROI…or the lack thereof…</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Jablonski</dc:creator>
  <cp:lastModifiedBy>Leslie Jablonski</cp:lastModifiedBy>
  <cp:revision>34</cp:revision>
  <cp:lastPrinted>2017-07-17T13:41:04Z</cp:lastPrinted>
  <dcterms:created xsi:type="dcterms:W3CDTF">2017-07-03T20:41:58Z</dcterms:created>
  <dcterms:modified xsi:type="dcterms:W3CDTF">2017-07-21T16:06:38Z</dcterms:modified>
</cp:coreProperties>
</file>