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6" r:id="rId4"/>
    <p:sldId id="274" r:id="rId5"/>
    <p:sldId id="275" r:id="rId6"/>
    <p:sldId id="258" r:id="rId7"/>
    <p:sldId id="260" r:id="rId8"/>
    <p:sldId id="261" r:id="rId9"/>
    <p:sldId id="264" r:id="rId10"/>
    <p:sldId id="263" r:id="rId11"/>
    <p:sldId id="271" r:id="rId12"/>
    <p:sldId id="265" r:id="rId13"/>
    <p:sldId id="266" r:id="rId14"/>
    <p:sldId id="272" r:id="rId15"/>
    <p:sldId id="267" r:id="rId16"/>
    <p:sldId id="277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86454"/>
  </p:normalViewPr>
  <p:slideViewPr>
    <p:cSldViewPr snapToGrid="0" snapToObjects="1" showGuides="1">
      <p:cViewPr varScale="1">
        <p:scale>
          <a:sx n="115" d="100"/>
          <a:sy n="115" d="100"/>
        </p:scale>
        <p:origin x="14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8" d="100"/>
          <a:sy n="138" d="100"/>
        </p:scale>
        <p:origin x="5832" y="1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CEC1-FEE5-D747-9011-FB84BC9D631A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DD259-306C-F444-A36B-16805CCF5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63A0-29C5-CA43-A5A4-3B749EBBBF64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20758-0572-0948-BC66-823DA4FB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1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656" y="1035170"/>
            <a:ext cx="9231086" cy="589903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3357"/>
            <a:ext cx="7829550" cy="2086605"/>
          </a:xfrm>
        </p:spPr>
        <p:txBody>
          <a:bodyPr lIns="0" tIns="0" rIns="0" bIns="0" anchor="ctr" anchorCtr="0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602037"/>
            <a:ext cx="7829550" cy="2401947"/>
          </a:xfrm>
        </p:spPr>
        <p:txBody>
          <a:bodyPr lIns="0" tIns="0" rIns="0" bIns="0" anchor="ctr" anchorCtr="1">
            <a:normAutofit/>
          </a:bodyPr>
          <a:lstStyle>
            <a:lvl1pPr marL="0" indent="0" algn="ctr">
              <a:buNone/>
              <a:defRPr sz="1800" b="1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Month XX, 2016</a:t>
            </a:r>
          </a:p>
          <a:p>
            <a:r>
              <a:rPr lang="en-US" dirty="0" smtClean="0"/>
              <a:t>YOUR OFFICE OR DEPARTMENT HERE</a:t>
            </a:r>
          </a:p>
          <a:p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pPr/>
              <a:t>7/20/2017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3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9144001" cy="6858252"/>
            <a:chOff x="0" y="0"/>
            <a:chExt cx="9144001" cy="6858252"/>
          </a:xfrm>
        </p:grpSpPr>
        <p:sp>
          <p:nvSpPr>
            <p:cNvPr id="6" name="object 2"/>
            <p:cNvSpPr/>
            <p:nvPr userDrawn="1"/>
          </p:nvSpPr>
          <p:spPr>
            <a:xfrm>
              <a:off x="7028181" y="3222242"/>
              <a:ext cx="2115820" cy="3636010"/>
            </a:xfrm>
            <a:custGeom>
              <a:avLst/>
              <a:gdLst/>
              <a:ahLst/>
              <a:cxnLst/>
              <a:rect l="l" t="t" r="r" b="b"/>
              <a:pathLst>
                <a:path w="2115820" h="3636009">
                  <a:moveTo>
                    <a:pt x="2115820" y="0"/>
                  </a:moveTo>
                  <a:lnTo>
                    <a:pt x="0" y="0"/>
                  </a:lnTo>
                  <a:lnTo>
                    <a:pt x="1977339" y="3635755"/>
                  </a:lnTo>
                  <a:lnTo>
                    <a:pt x="2115820" y="3635755"/>
                  </a:lnTo>
                  <a:lnTo>
                    <a:pt x="211582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"/>
            <p:cNvSpPr/>
            <p:nvPr userDrawn="1"/>
          </p:nvSpPr>
          <p:spPr>
            <a:xfrm>
              <a:off x="0" y="0"/>
              <a:ext cx="6961505" cy="3104515"/>
            </a:xfrm>
            <a:custGeom>
              <a:avLst/>
              <a:gdLst/>
              <a:ahLst/>
              <a:cxnLst/>
              <a:rect l="l" t="t" r="r" b="b"/>
              <a:pathLst>
                <a:path w="6961505" h="3104515">
                  <a:moveTo>
                    <a:pt x="5265394" y="0"/>
                  </a:moveTo>
                  <a:lnTo>
                    <a:pt x="0" y="0"/>
                  </a:lnTo>
                  <a:lnTo>
                    <a:pt x="0" y="3104095"/>
                  </a:lnTo>
                  <a:lnTo>
                    <a:pt x="6961492" y="3104070"/>
                  </a:lnTo>
                  <a:lnTo>
                    <a:pt x="52653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/>
            <p:nvPr userDrawn="1"/>
          </p:nvSpPr>
          <p:spPr>
            <a:xfrm>
              <a:off x="0" y="3130029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60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B081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bk object 17"/>
            <p:cNvSpPr/>
            <p:nvPr userDrawn="1"/>
          </p:nvSpPr>
          <p:spPr>
            <a:xfrm>
              <a:off x="6961188" y="362846"/>
              <a:ext cx="1859619" cy="55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28650" y="1971653"/>
            <a:ext cx="5416100" cy="880624"/>
          </a:xfrm>
        </p:spPr>
        <p:txBody>
          <a:bodyPr lIns="0" tIns="0" rIns="0" bIns="0" anchor="t" anchorCtr="0">
            <a:noAutofit/>
          </a:bodyPr>
          <a:lstStyle>
            <a:lvl1pPr algn="l">
              <a:defRPr sz="7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28650" y="3494088"/>
            <a:ext cx="6332538" cy="490537"/>
          </a:xfrm>
        </p:spPr>
        <p:txBody>
          <a:bodyPr lIns="0" tIns="0" rIns="0" bIns="0"/>
          <a:lstStyle>
            <a:lvl1pPr marL="0" indent="0">
              <a:buFontTx/>
              <a:buNone/>
              <a:defRPr b="1" i="0" baseline="0">
                <a:latin typeface="Arial" charset="0"/>
              </a:defRPr>
            </a:lvl1pPr>
          </a:lstStyle>
          <a:p>
            <a:pPr lvl="0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0" y="4162425"/>
            <a:ext cx="6332538" cy="1532145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Conclusion or contact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0" y="5768975"/>
            <a:ext cx="2057400" cy="268288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 baseline="0"/>
            </a:lvl1pPr>
          </a:lstStyle>
          <a:p>
            <a:pPr lvl="0"/>
            <a:r>
              <a:rPr lang="en-US" dirty="0" smtClean="0"/>
              <a:t>EA/EOU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3002"/>
            <a:ext cx="6332855" cy="462376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3"/>
            <a:ext cx="6332855" cy="2944896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2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6380761" cy="2852737"/>
          </a:xfrm>
        </p:spPr>
        <p:txBody>
          <a:bodyPr lIns="0" tIns="0" rIns="0" bIns="0" anchor="b" anchorCtr="0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6380761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5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4022"/>
            <a:ext cx="6350120" cy="485632"/>
          </a:xfrm>
        </p:spPr>
        <p:txBody>
          <a:bodyPr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14609"/>
            <a:ext cx="3372815" cy="1113406"/>
          </a:xfrm>
        </p:spPr>
        <p:txBody>
          <a:bodyPr lIns="0" tIns="0" rIns="0"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3629269"/>
            <a:ext cx="3372815" cy="233692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73992" y="2514609"/>
            <a:ext cx="3416059" cy="1113406"/>
          </a:xfrm>
        </p:spPr>
        <p:txBody>
          <a:bodyPr lIns="0" tIns="0" rIns="0" bIns="45720" anchor="t" anchorCtr="0"/>
          <a:lstStyle>
            <a:lvl1pPr marL="0" indent="0">
              <a:buNone/>
              <a:defRPr sz="2400" b="1" baseline="0">
                <a:latin typeface="Arial Bol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3992" y="3629268"/>
            <a:ext cx="3416059" cy="2336929"/>
          </a:xfrm>
        </p:spPr>
        <p:txBody>
          <a:bodyPr lIns="0" tIns="0" rIns="0" bIns="0"/>
          <a:lstStyle>
            <a:lvl1pPr>
              <a:defRPr baseline="0">
                <a:latin typeface="Arial" charset="0"/>
              </a:defRPr>
            </a:lvl1pPr>
            <a:lvl2pPr>
              <a:defRPr baseline="0">
                <a:latin typeface="Arial" charset="0"/>
              </a:defRPr>
            </a:lvl2pPr>
            <a:lvl3pPr>
              <a:defRPr baseline="0">
                <a:latin typeface="Arial" charset="0"/>
              </a:defRPr>
            </a:lvl3pPr>
            <a:lvl4pPr>
              <a:defRPr baseline="0">
                <a:latin typeface="Arial" charset="0"/>
              </a:defRPr>
            </a:lvl4pPr>
            <a:lvl5pPr>
              <a:defRPr baseline="0"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oof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98792"/>
            <a:ext cx="6332855" cy="4674204"/>
          </a:xfrm>
        </p:spPr>
        <p:txBody>
          <a:bodyPr lIns="0" tIns="0" rIns="0" bIns="0" anchor="ctr" anchorCtr="0">
            <a:normAutofit/>
          </a:bodyPr>
          <a:lstStyle>
            <a:lvl1pPr>
              <a:defRPr sz="7500" baseline="0"/>
            </a:lvl1pPr>
          </a:lstStyle>
          <a:p>
            <a:r>
              <a:rPr lang="en-US" dirty="0" smtClean="0"/>
              <a:t>#1 Best Slide </a:t>
            </a:r>
            <a:br>
              <a:rPr lang="en-US" dirty="0" smtClean="0"/>
            </a:br>
            <a:r>
              <a:rPr lang="en-US" dirty="0" smtClean="0"/>
              <a:t>to use A </a:t>
            </a:r>
            <a:br>
              <a:rPr lang="en-US" dirty="0" smtClean="0"/>
            </a:br>
            <a:r>
              <a:rPr lang="en-US" dirty="0" smtClean="0"/>
              <a:t>PROOF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28650" y="1586354"/>
            <a:ext cx="2949178" cy="1559940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330575"/>
            <a:ext cx="2949178" cy="2497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 i="0" baseline="0">
                <a:latin typeface="Arial" charset="0"/>
              </a:defRPr>
            </a:lvl1pPr>
          </a:lstStyle>
          <a:p>
            <a:pPr lvl="0"/>
            <a:r>
              <a:rPr lang="en-US" dirty="0" smtClean="0"/>
              <a:t>Subhead here Two Lines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3848100" y="1585913"/>
            <a:ext cx="3125788" cy="4241800"/>
          </a:xfrm>
        </p:spPr>
        <p:txBody>
          <a:bodyPr>
            <a:normAutofit/>
          </a:bodyPr>
          <a:lstStyle>
            <a:lvl1pPr>
              <a:defRPr sz="2000" baseline="0">
                <a:latin typeface="Arial" charset="0"/>
              </a:defRPr>
            </a:lvl1pPr>
          </a:lstStyle>
          <a:p>
            <a:pPr lvl="0"/>
            <a:r>
              <a:rPr lang="en-US" dirty="0" smtClean="0"/>
              <a:t>Chart or Text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872" y="1794595"/>
            <a:ext cx="3864656" cy="1251818"/>
          </a:xfrm>
        </p:spPr>
        <p:txBody>
          <a:bodyPr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794594"/>
            <a:ext cx="3028950" cy="3941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65872" y="3321170"/>
            <a:ext cx="3864656" cy="2415396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3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409" y="1612369"/>
            <a:ext cx="7886700" cy="486652"/>
          </a:xfrm>
        </p:spPr>
        <p:txBody>
          <a:bodyPr lIns="0" tIns="0" rIns="0" bIns="0" anchor="t" anchorCtr="0">
            <a:no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8616" y="2533397"/>
            <a:ext cx="7899400" cy="2728913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800" baseline="0"/>
            </a:lvl1pPr>
            <a:lvl2pPr marL="457200" indent="0">
              <a:buFontTx/>
              <a:buNone/>
              <a:defRPr sz="1800" baseline="0"/>
            </a:lvl2pPr>
            <a:lvl3pPr marL="914400" indent="0">
              <a:buFontTx/>
              <a:buNone/>
              <a:defRPr sz="1800" baseline="0"/>
            </a:lvl3pPr>
            <a:lvl4pPr marL="1371600" indent="0">
              <a:buFontTx/>
              <a:buNone/>
              <a:defRPr sz="1800" baseline="0"/>
            </a:lvl4pPr>
            <a:lvl5pPr marL="1828800" indent="0">
              <a:buFontTx/>
              <a:buNone/>
              <a:defRPr sz="18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0"/>
            <a:ext cx="9144000" cy="1108176"/>
            <a:chOff x="0" y="0"/>
            <a:chExt cx="9144000" cy="1108176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6961505" cy="1009161"/>
              <a:chOff x="0" y="0"/>
              <a:chExt cx="6961505" cy="1009161"/>
            </a:xfrm>
          </p:grpSpPr>
          <p:sp>
            <p:nvSpPr>
              <p:cNvPr id="10" name="bk object 18"/>
              <p:cNvSpPr/>
              <p:nvPr/>
            </p:nvSpPr>
            <p:spPr>
              <a:xfrm>
                <a:off x="0" y="0"/>
                <a:ext cx="696150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6961505" h="1009015">
                    <a:moveTo>
                      <a:pt x="6414998" y="0"/>
                    </a:moveTo>
                    <a:lnTo>
                      <a:pt x="0" y="0"/>
                    </a:lnTo>
                    <a:lnTo>
                      <a:pt x="0" y="1008595"/>
                    </a:lnTo>
                    <a:lnTo>
                      <a:pt x="6961492" y="1008557"/>
                    </a:lnTo>
                    <a:lnTo>
                      <a:pt x="6414998" y="0"/>
                    </a:lnTo>
                    <a:close/>
                  </a:path>
                </a:pathLst>
              </a:custGeom>
              <a:solidFill>
                <a:srgbClr val="B0810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bk object 19"/>
              <p:cNvSpPr/>
              <p:nvPr/>
            </p:nvSpPr>
            <p:spPr>
              <a:xfrm>
                <a:off x="63386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bk object 20"/>
              <p:cNvSpPr/>
              <p:nvPr/>
            </p:nvSpPr>
            <p:spPr>
              <a:xfrm>
                <a:off x="62613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bk object 21"/>
              <p:cNvSpPr/>
              <p:nvPr/>
            </p:nvSpPr>
            <p:spPr>
              <a:xfrm>
                <a:off x="618408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bk object 22"/>
              <p:cNvSpPr/>
              <p:nvPr/>
            </p:nvSpPr>
            <p:spPr>
              <a:xfrm>
                <a:off x="61067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bk object 23"/>
              <p:cNvSpPr/>
              <p:nvPr/>
            </p:nvSpPr>
            <p:spPr>
              <a:xfrm>
                <a:off x="602948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0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bk object 24"/>
              <p:cNvSpPr/>
              <p:nvPr/>
            </p:nvSpPr>
            <p:spPr>
              <a:xfrm>
                <a:off x="59521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bk object 25"/>
              <p:cNvSpPr/>
              <p:nvPr/>
            </p:nvSpPr>
            <p:spPr>
              <a:xfrm>
                <a:off x="58749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bk object 26"/>
              <p:cNvSpPr/>
              <p:nvPr/>
            </p:nvSpPr>
            <p:spPr>
              <a:xfrm>
                <a:off x="57975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27"/>
              <p:cNvSpPr/>
              <p:nvPr/>
            </p:nvSpPr>
            <p:spPr>
              <a:xfrm>
                <a:off x="57202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28"/>
              <p:cNvSpPr/>
              <p:nvPr/>
            </p:nvSpPr>
            <p:spPr>
              <a:xfrm>
                <a:off x="564299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bk object 29"/>
              <p:cNvSpPr/>
              <p:nvPr/>
            </p:nvSpPr>
            <p:spPr>
              <a:xfrm>
                <a:off x="556570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30"/>
              <p:cNvSpPr/>
              <p:nvPr/>
            </p:nvSpPr>
            <p:spPr>
              <a:xfrm>
                <a:off x="54884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31"/>
              <p:cNvSpPr/>
              <p:nvPr/>
            </p:nvSpPr>
            <p:spPr>
              <a:xfrm>
                <a:off x="5411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32"/>
              <p:cNvSpPr/>
              <p:nvPr/>
            </p:nvSpPr>
            <p:spPr>
              <a:xfrm>
                <a:off x="533380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bk object 33"/>
              <p:cNvSpPr/>
              <p:nvPr/>
            </p:nvSpPr>
            <p:spPr>
              <a:xfrm>
                <a:off x="52565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bk object 34"/>
              <p:cNvSpPr/>
              <p:nvPr/>
            </p:nvSpPr>
            <p:spPr>
              <a:xfrm>
                <a:off x="517921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35"/>
              <p:cNvSpPr/>
              <p:nvPr/>
            </p:nvSpPr>
            <p:spPr>
              <a:xfrm>
                <a:off x="509939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36"/>
              <p:cNvSpPr/>
              <p:nvPr/>
            </p:nvSpPr>
            <p:spPr>
              <a:xfrm>
                <a:off x="50220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37"/>
              <p:cNvSpPr/>
              <p:nvPr/>
            </p:nvSpPr>
            <p:spPr>
              <a:xfrm>
                <a:off x="49447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38"/>
              <p:cNvSpPr/>
              <p:nvPr/>
            </p:nvSpPr>
            <p:spPr>
              <a:xfrm>
                <a:off x="486747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39"/>
              <p:cNvSpPr/>
              <p:nvPr/>
            </p:nvSpPr>
            <p:spPr>
              <a:xfrm>
                <a:off x="47901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5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40"/>
              <p:cNvSpPr/>
              <p:nvPr/>
            </p:nvSpPr>
            <p:spPr>
              <a:xfrm>
                <a:off x="471290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41"/>
              <p:cNvSpPr/>
              <p:nvPr/>
            </p:nvSpPr>
            <p:spPr>
              <a:xfrm>
                <a:off x="463561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42"/>
              <p:cNvSpPr/>
              <p:nvPr/>
            </p:nvSpPr>
            <p:spPr>
              <a:xfrm>
                <a:off x="455831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43"/>
              <p:cNvSpPr/>
              <p:nvPr/>
            </p:nvSpPr>
            <p:spPr>
              <a:xfrm>
                <a:off x="44810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44"/>
              <p:cNvSpPr/>
              <p:nvPr/>
            </p:nvSpPr>
            <p:spPr>
              <a:xfrm>
                <a:off x="440370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45"/>
              <p:cNvSpPr/>
              <p:nvPr/>
            </p:nvSpPr>
            <p:spPr>
              <a:xfrm>
                <a:off x="43264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46"/>
              <p:cNvSpPr/>
              <p:nvPr/>
            </p:nvSpPr>
            <p:spPr>
              <a:xfrm>
                <a:off x="4249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47"/>
              <p:cNvSpPr/>
              <p:nvPr/>
            </p:nvSpPr>
            <p:spPr>
              <a:xfrm>
                <a:off x="417183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48"/>
              <p:cNvSpPr/>
              <p:nvPr/>
            </p:nvSpPr>
            <p:spPr>
              <a:xfrm>
                <a:off x="409451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49"/>
              <p:cNvSpPr/>
              <p:nvPr/>
            </p:nvSpPr>
            <p:spPr>
              <a:xfrm>
                <a:off x="401723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50"/>
              <p:cNvSpPr/>
              <p:nvPr/>
            </p:nvSpPr>
            <p:spPr>
              <a:xfrm>
                <a:off x="393993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51"/>
              <p:cNvSpPr/>
              <p:nvPr/>
            </p:nvSpPr>
            <p:spPr>
              <a:xfrm>
                <a:off x="386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52"/>
              <p:cNvSpPr/>
              <p:nvPr/>
            </p:nvSpPr>
            <p:spPr>
              <a:xfrm>
                <a:off x="378535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53"/>
              <p:cNvSpPr/>
              <p:nvPr/>
            </p:nvSpPr>
            <p:spPr>
              <a:xfrm>
                <a:off x="370804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54"/>
              <p:cNvSpPr/>
              <p:nvPr/>
            </p:nvSpPr>
            <p:spPr>
              <a:xfrm>
                <a:off x="363074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55"/>
              <p:cNvSpPr/>
              <p:nvPr/>
            </p:nvSpPr>
            <p:spPr>
              <a:xfrm>
                <a:off x="35534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56"/>
              <p:cNvSpPr/>
              <p:nvPr/>
            </p:nvSpPr>
            <p:spPr>
              <a:xfrm>
                <a:off x="34761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57"/>
              <p:cNvSpPr/>
              <p:nvPr/>
            </p:nvSpPr>
            <p:spPr>
              <a:xfrm>
                <a:off x="339887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58"/>
              <p:cNvSpPr/>
              <p:nvPr/>
            </p:nvSpPr>
            <p:spPr>
              <a:xfrm>
                <a:off x="332156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59"/>
              <p:cNvSpPr/>
              <p:nvPr/>
            </p:nvSpPr>
            <p:spPr>
              <a:xfrm>
                <a:off x="3244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bk object 60"/>
              <p:cNvSpPr/>
              <p:nvPr/>
            </p:nvSpPr>
            <p:spPr>
              <a:xfrm>
                <a:off x="316696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bk object 61"/>
              <p:cNvSpPr/>
              <p:nvPr/>
            </p:nvSpPr>
            <p:spPr>
              <a:xfrm>
                <a:off x="30896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2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bk object 62"/>
              <p:cNvSpPr/>
              <p:nvPr/>
            </p:nvSpPr>
            <p:spPr>
              <a:xfrm>
                <a:off x="30123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bk object 63"/>
              <p:cNvSpPr/>
              <p:nvPr/>
            </p:nvSpPr>
            <p:spPr>
              <a:xfrm>
                <a:off x="29350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bk object 64"/>
              <p:cNvSpPr/>
              <p:nvPr/>
            </p:nvSpPr>
            <p:spPr>
              <a:xfrm>
                <a:off x="285778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65"/>
              <p:cNvSpPr/>
              <p:nvPr/>
            </p:nvSpPr>
            <p:spPr>
              <a:xfrm>
                <a:off x="27804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bk object 66"/>
              <p:cNvSpPr/>
              <p:nvPr/>
            </p:nvSpPr>
            <p:spPr>
              <a:xfrm>
                <a:off x="27032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67"/>
              <p:cNvSpPr/>
              <p:nvPr/>
            </p:nvSpPr>
            <p:spPr>
              <a:xfrm>
                <a:off x="262588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68"/>
              <p:cNvSpPr/>
              <p:nvPr/>
            </p:nvSpPr>
            <p:spPr>
              <a:xfrm>
                <a:off x="25485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69"/>
              <p:cNvSpPr/>
              <p:nvPr/>
            </p:nvSpPr>
            <p:spPr>
              <a:xfrm>
                <a:off x="247127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70"/>
              <p:cNvSpPr/>
              <p:nvPr/>
            </p:nvSpPr>
            <p:spPr>
              <a:xfrm>
                <a:off x="23939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71"/>
              <p:cNvSpPr/>
              <p:nvPr/>
            </p:nvSpPr>
            <p:spPr>
              <a:xfrm>
                <a:off x="231670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bk object 72"/>
              <p:cNvSpPr/>
              <p:nvPr/>
            </p:nvSpPr>
            <p:spPr>
              <a:xfrm>
                <a:off x="22393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bk object 73"/>
              <p:cNvSpPr/>
              <p:nvPr/>
            </p:nvSpPr>
            <p:spPr>
              <a:xfrm>
                <a:off x="2162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bk object 74"/>
              <p:cNvSpPr/>
              <p:nvPr/>
            </p:nvSpPr>
            <p:spPr>
              <a:xfrm>
                <a:off x="20848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bk object 75"/>
              <p:cNvSpPr/>
              <p:nvPr/>
            </p:nvSpPr>
            <p:spPr>
              <a:xfrm>
                <a:off x="20075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bk object 76"/>
              <p:cNvSpPr/>
              <p:nvPr/>
            </p:nvSpPr>
            <p:spPr>
              <a:xfrm>
                <a:off x="19302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bk object 77"/>
              <p:cNvSpPr/>
              <p:nvPr/>
            </p:nvSpPr>
            <p:spPr>
              <a:xfrm>
                <a:off x="185290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bk object 78"/>
              <p:cNvSpPr/>
              <p:nvPr/>
            </p:nvSpPr>
            <p:spPr>
              <a:xfrm>
                <a:off x="17756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bk object 79"/>
              <p:cNvSpPr/>
              <p:nvPr/>
            </p:nvSpPr>
            <p:spPr>
              <a:xfrm>
                <a:off x="16983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bk object 80"/>
              <p:cNvSpPr/>
              <p:nvPr/>
            </p:nvSpPr>
            <p:spPr>
              <a:xfrm>
                <a:off x="16210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bk object 81"/>
              <p:cNvSpPr/>
              <p:nvPr/>
            </p:nvSpPr>
            <p:spPr>
              <a:xfrm>
                <a:off x="154374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bk object 82"/>
              <p:cNvSpPr/>
              <p:nvPr/>
            </p:nvSpPr>
            <p:spPr>
              <a:xfrm>
                <a:off x="14664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bk object 83"/>
              <p:cNvSpPr/>
              <p:nvPr/>
            </p:nvSpPr>
            <p:spPr>
              <a:xfrm>
                <a:off x="13891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bk object 84"/>
              <p:cNvSpPr/>
              <p:nvPr/>
            </p:nvSpPr>
            <p:spPr>
              <a:xfrm>
                <a:off x="13118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bk object 85"/>
              <p:cNvSpPr/>
              <p:nvPr/>
            </p:nvSpPr>
            <p:spPr>
              <a:xfrm>
                <a:off x="123452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bk object 86"/>
              <p:cNvSpPr/>
              <p:nvPr/>
            </p:nvSpPr>
            <p:spPr>
              <a:xfrm>
                <a:off x="1157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bk object 87"/>
              <p:cNvSpPr/>
              <p:nvPr/>
            </p:nvSpPr>
            <p:spPr>
              <a:xfrm>
                <a:off x="10799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bk object 88"/>
              <p:cNvSpPr/>
              <p:nvPr/>
            </p:nvSpPr>
            <p:spPr>
              <a:xfrm>
                <a:off x="100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bk object 89"/>
              <p:cNvSpPr/>
              <p:nvPr/>
            </p:nvSpPr>
            <p:spPr>
              <a:xfrm>
                <a:off x="92536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bk object 90"/>
              <p:cNvSpPr/>
              <p:nvPr/>
            </p:nvSpPr>
            <p:spPr>
              <a:xfrm>
                <a:off x="8480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bk object 91"/>
              <p:cNvSpPr/>
              <p:nvPr/>
            </p:nvSpPr>
            <p:spPr>
              <a:xfrm>
                <a:off x="7707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bk object 92"/>
              <p:cNvSpPr/>
              <p:nvPr/>
            </p:nvSpPr>
            <p:spPr>
              <a:xfrm>
                <a:off x="6934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bk object 93"/>
              <p:cNvSpPr/>
              <p:nvPr/>
            </p:nvSpPr>
            <p:spPr>
              <a:xfrm>
                <a:off x="6161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2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bk object 94"/>
              <p:cNvSpPr/>
              <p:nvPr/>
            </p:nvSpPr>
            <p:spPr>
              <a:xfrm>
                <a:off x="5326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bk object 95"/>
              <p:cNvSpPr/>
              <p:nvPr/>
            </p:nvSpPr>
            <p:spPr>
              <a:xfrm>
                <a:off x="45532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bk object 96"/>
              <p:cNvSpPr/>
              <p:nvPr/>
            </p:nvSpPr>
            <p:spPr>
              <a:xfrm>
                <a:off x="3780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bk object 97"/>
              <p:cNvSpPr/>
              <p:nvPr/>
            </p:nvSpPr>
            <p:spPr>
              <a:xfrm>
                <a:off x="3007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bk object 98"/>
              <p:cNvSpPr/>
              <p:nvPr/>
            </p:nvSpPr>
            <p:spPr>
              <a:xfrm>
                <a:off x="2234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bk object 99"/>
              <p:cNvSpPr/>
              <p:nvPr/>
            </p:nvSpPr>
            <p:spPr>
              <a:xfrm>
                <a:off x="146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bk object 100"/>
              <p:cNvSpPr/>
              <p:nvPr/>
            </p:nvSpPr>
            <p:spPr>
              <a:xfrm>
                <a:off x="688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1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bk object 101"/>
              <p:cNvSpPr/>
              <p:nvPr/>
            </p:nvSpPr>
            <p:spPr>
              <a:xfrm>
                <a:off x="0" y="15571"/>
                <a:ext cx="54038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993140">
                    <a:moveTo>
                      <a:pt x="540251" y="99302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bk object 102"/>
              <p:cNvSpPr/>
              <p:nvPr/>
            </p:nvSpPr>
            <p:spPr>
              <a:xfrm>
                <a:off x="0" y="157583"/>
                <a:ext cx="463550" cy="851535"/>
              </a:xfrm>
              <a:custGeom>
                <a:avLst/>
                <a:gdLst/>
                <a:ahLst/>
                <a:cxnLst/>
                <a:rect l="l" t="t" r="r" b="b"/>
                <a:pathLst>
                  <a:path w="463550" h="851535">
                    <a:moveTo>
                      <a:pt x="462986" y="85101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bk object 103"/>
              <p:cNvSpPr/>
              <p:nvPr/>
            </p:nvSpPr>
            <p:spPr>
              <a:xfrm>
                <a:off x="0" y="299699"/>
                <a:ext cx="3860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386080" h="709294">
                    <a:moveTo>
                      <a:pt x="385669" y="70889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bk object 104"/>
              <p:cNvSpPr/>
              <p:nvPr/>
            </p:nvSpPr>
            <p:spPr>
              <a:xfrm>
                <a:off x="0" y="441769"/>
                <a:ext cx="30861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308610" h="567055">
                    <a:moveTo>
                      <a:pt x="308377" y="56682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bk object 105"/>
              <p:cNvSpPr/>
              <p:nvPr/>
            </p:nvSpPr>
            <p:spPr>
              <a:xfrm>
                <a:off x="0" y="583835"/>
                <a:ext cx="23114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231140" h="424815">
                    <a:moveTo>
                      <a:pt x="231088" y="4247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bk object 106"/>
              <p:cNvSpPr/>
              <p:nvPr/>
            </p:nvSpPr>
            <p:spPr>
              <a:xfrm>
                <a:off x="0" y="725951"/>
                <a:ext cx="15430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283209">
                    <a:moveTo>
                      <a:pt x="153770" y="28264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bk object 107"/>
              <p:cNvSpPr/>
              <p:nvPr/>
            </p:nvSpPr>
            <p:spPr>
              <a:xfrm>
                <a:off x="0" y="867955"/>
                <a:ext cx="7683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40969">
                    <a:moveTo>
                      <a:pt x="76514" y="14063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0" name="bk object 108"/>
            <p:cNvSpPr/>
            <p:nvPr userDrawn="1"/>
          </p:nvSpPr>
          <p:spPr>
            <a:xfrm>
              <a:off x="0" y="1034516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59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bk object 17"/>
            <p:cNvSpPr/>
            <p:nvPr userDrawn="1"/>
          </p:nvSpPr>
          <p:spPr>
            <a:xfrm>
              <a:off x="7045041" y="263636"/>
              <a:ext cx="1859619" cy="5554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55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1094"/>
            <a:ext cx="7886700" cy="502836"/>
          </a:xfrm>
        </p:spPr>
        <p:txBody>
          <a:bodyPr lIns="0" tIns="0" rIns="0" bIns="0" anchor="t" anchorCtr="0">
            <a:normAutofit/>
          </a:bodyPr>
          <a:lstStyle>
            <a:lvl1pPr>
              <a:defRPr sz="3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506677"/>
            <a:ext cx="7886700" cy="2962275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 baseline="0">
                <a:latin typeface="Arial" charset="0"/>
              </a:defRPr>
            </a:lvl1pPr>
            <a:lvl2pPr marL="457200" indent="0">
              <a:buFontTx/>
              <a:buNone/>
              <a:defRPr sz="1800" baseline="0">
                <a:latin typeface="Arial" charset="0"/>
              </a:defRPr>
            </a:lvl2pPr>
            <a:lvl3pPr marL="914400" indent="0">
              <a:buFontTx/>
              <a:buNone/>
              <a:defRPr sz="1800" baseline="0">
                <a:latin typeface="Arial" charset="0"/>
              </a:defRPr>
            </a:lvl3pPr>
            <a:lvl4pPr marL="1371600" indent="0">
              <a:buFontTx/>
              <a:buNone/>
              <a:defRPr sz="1800" baseline="0">
                <a:latin typeface="Arial" charset="0"/>
              </a:defRPr>
            </a:lvl4pPr>
            <a:lvl5pPr marL="1828800" indent="0">
              <a:buFontTx/>
              <a:buNone/>
              <a:defRPr sz="1800" baseline="0"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ct 95"/>
          <p:cNvSpPr/>
          <p:nvPr userDrawn="1"/>
        </p:nvSpPr>
        <p:spPr>
          <a:xfrm>
            <a:off x="0" y="6554216"/>
            <a:ext cx="9144000" cy="73660"/>
          </a:xfrm>
          <a:custGeom>
            <a:avLst/>
            <a:gdLst/>
            <a:ahLst/>
            <a:cxnLst/>
            <a:rect l="l" t="t" r="r" b="b"/>
            <a:pathLst>
              <a:path w="9144000" h="73659">
                <a:moveTo>
                  <a:pt x="0" y="73151"/>
                </a:moveTo>
                <a:lnTo>
                  <a:pt x="9144000" y="73151"/>
                </a:lnTo>
                <a:lnTo>
                  <a:pt x="9144000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96"/>
          <p:cNvSpPr/>
          <p:nvPr userDrawn="1"/>
        </p:nvSpPr>
        <p:spPr>
          <a:xfrm>
            <a:off x="0" y="6656501"/>
            <a:ext cx="9144000" cy="201930"/>
          </a:xfrm>
          <a:custGeom>
            <a:avLst/>
            <a:gdLst/>
            <a:ahLst/>
            <a:cxnLst/>
            <a:rect l="l" t="t" r="r" b="b"/>
            <a:pathLst>
              <a:path w="9144000" h="201929">
                <a:moveTo>
                  <a:pt x="0" y="201498"/>
                </a:moveTo>
                <a:lnTo>
                  <a:pt x="9144000" y="201498"/>
                </a:lnTo>
                <a:lnTo>
                  <a:pt x="9144000" y="0"/>
                </a:lnTo>
                <a:lnTo>
                  <a:pt x="0" y="0"/>
                </a:lnTo>
                <a:lnTo>
                  <a:pt x="0" y="201498"/>
                </a:lnTo>
                <a:close/>
              </a:path>
            </a:pathLst>
          </a:custGeom>
          <a:solidFill>
            <a:srgbClr val="B081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85594"/>
            <a:ext cx="6332855" cy="5183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551" y="2514406"/>
            <a:ext cx="6332855" cy="2944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192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769B-A08A-F84A-853F-87C289B91E36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1924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1924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EB2EB-69F8-D948-986A-A0FFB8F3ADC8}" type="slidenum">
              <a:rPr lang="en-US" smtClean="0"/>
              <a:t>‹#›</a:t>
            </a:fld>
            <a:endParaRPr lang="en-US"/>
          </a:p>
        </p:txBody>
      </p:sp>
      <p:grpSp>
        <p:nvGrpSpPr>
          <p:cNvPr id="108" name="Group 107"/>
          <p:cNvGrpSpPr/>
          <p:nvPr userDrawn="1"/>
        </p:nvGrpSpPr>
        <p:grpSpPr>
          <a:xfrm>
            <a:off x="0" y="0"/>
            <a:ext cx="9144573" cy="5001861"/>
            <a:chOff x="0" y="0"/>
            <a:chExt cx="9144573" cy="5001861"/>
          </a:xfrm>
        </p:grpSpPr>
        <p:sp>
          <p:nvSpPr>
            <p:cNvPr id="7" name="bk object 16"/>
            <p:cNvSpPr/>
            <p:nvPr userDrawn="1"/>
          </p:nvSpPr>
          <p:spPr>
            <a:xfrm>
              <a:off x="7044628" y="1141696"/>
              <a:ext cx="2099945" cy="3860165"/>
            </a:xfrm>
            <a:custGeom>
              <a:avLst/>
              <a:gdLst/>
              <a:ahLst/>
              <a:cxnLst/>
              <a:rect l="l" t="t" r="r" b="b"/>
              <a:pathLst>
                <a:path w="2099945" h="3860165">
                  <a:moveTo>
                    <a:pt x="2099373" y="0"/>
                  </a:moveTo>
                  <a:lnTo>
                    <a:pt x="0" y="0"/>
                  </a:lnTo>
                  <a:lnTo>
                    <a:pt x="2099373" y="3860139"/>
                  </a:lnTo>
                  <a:lnTo>
                    <a:pt x="2099373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0" y="0"/>
              <a:ext cx="6961505" cy="1009161"/>
              <a:chOff x="0" y="0"/>
              <a:chExt cx="6961505" cy="1009161"/>
            </a:xfrm>
          </p:grpSpPr>
          <p:sp>
            <p:nvSpPr>
              <p:cNvPr id="10" name="bk object 18"/>
              <p:cNvSpPr/>
              <p:nvPr/>
            </p:nvSpPr>
            <p:spPr>
              <a:xfrm>
                <a:off x="0" y="0"/>
                <a:ext cx="696150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6961505" h="1009015">
                    <a:moveTo>
                      <a:pt x="6414998" y="0"/>
                    </a:moveTo>
                    <a:lnTo>
                      <a:pt x="0" y="0"/>
                    </a:lnTo>
                    <a:lnTo>
                      <a:pt x="0" y="1008595"/>
                    </a:lnTo>
                    <a:lnTo>
                      <a:pt x="6961492" y="1008557"/>
                    </a:lnTo>
                    <a:lnTo>
                      <a:pt x="6414998" y="0"/>
                    </a:lnTo>
                    <a:close/>
                  </a:path>
                </a:pathLst>
              </a:custGeom>
              <a:solidFill>
                <a:srgbClr val="B0810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bk object 19"/>
              <p:cNvSpPr/>
              <p:nvPr/>
            </p:nvSpPr>
            <p:spPr>
              <a:xfrm>
                <a:off x="63386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bk object 20"/>
              <p:cNvSpPr/>
              <p:nvPr/>
            </p:nvSpPr>
            <p:spPr>
              <a:xfrm>
                <a:off x="62613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bk object 21"/>
              <p:cNvSpPr/>
              <p:nvPr/>
            </p:nvSpPr>
            <p:spPr>
              <a:xfrm>
                <a:off x="618408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bk object 22"/>
              <p:cNvSpPr/>
              <p:nvPr/>
            </p:nvSpPr>
            <p:spPr>
              <a:xfrm>
                <a:off x="61067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bk object 23"/>
              <p:cNvSpPr/>
              <p:nvPr/>
            </p:nvSpPr>
            <p:spPr>
              <a:xfrm>
                <a:off x="602948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0" y="10085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bk object 24"/>
              <p:cNvSpPr/>
              <p:nvPr/>
            </p:nvSpPr>
            <p:spPr>
              <a:xfrm>
                <a:off x="59521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bk object 25"/>
              <p:cNvSpPr/>
              <p:nvPr/>
            </p:nvSpPr>
            <p:spPr>
              <a:xfrm>
                <a:off x="58749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bk object 26"/>
              <p:cNvSpPr/>
              <p:nvPr/>
            </p:nvSpPr>
            <p:spPr>
              <a:xfrm>
                <a:off x="57975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bk object 27"/>
              <p:cNvSpPr/>
              <p:nvPr/>
            </p:nvSpPr>
            <p:spPr>
              <a:xfrm>
                <a:off x="57202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bk object 28"/>
              <p:cNvSpPr/>
              <p:nvPr/>
            </p:nvSpPr>
            <p:spPr>
              <a:xfrm>
                <a:off x="564299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1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bk object 29"/>
              <p:cNvSpPr/>
              <p:nvPr/>
            </p:nvSpPr>
            <p:spPr>
              <a:xfrm>
                <a:off x="556570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bk object 30"/>
              <p:cNvSpPr/>
              <p:nvPr/>
            </p:nvSpPr>
            <p:spPr>
              <a:xfrm>
                <a:off x="54884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bk object 31"/>
              <p:cNvSpPr/>
              <p:nvPr/>
            </p:nvSpPr>
            <p:spPr>
              <a:xfrm>
                <a:off x="5411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2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bk object 32"/>
              <p:cNvSpPr/>
              <p:nvPr/>
            </p:nvSpPr>
            <p:spPr>
              <a:xfrm>
                <a:off x="533380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bk object 33"/>
              <p:cNvSpPr/>
              <p:nvPr/>
            </p:nvSpPr>
            <p:spPr>
              <a:xfrm>
                <a:off x="52565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bk object 34"/>
              <p:cNvSpPr/>
              <p:nvPr/>
            </p:nvSpPr>
            <p:spPr>
              <a:xfrm>
                <a:off x="517921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4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bk object 35"/>
              <p:cNvSpPr/>
              <p:nvPr/>
            </p:nvSpPr>
            <p:spPr>
              <a:xfrm>
                <a:off x="509939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3" y="100856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bk object 36"/>
              <p:cNvSpPr/>
              <p:nvPr/>
            </p:nvSpPr>
            <p:spPr>
              <a:xfrm>
                <a:off x="502208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bk object 37"/>
              <p:cNvSpPr/>
              <p:nvPr/>
            </p:nvSpPr>
            <p:spPr>
              <a:xfrm>
                <a:off x="49447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bk object 38"/>
              <p:cNvSpPr/>
              <p:nvPr/>
            </p:nvSpPr>
            <p:spPr>
              <a:xfrm>
                <a:off x="486747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bk object 39"/>
              <p:cNvSpPr/>
              <p:nvPr/>
            </p:nvSpPr>
            <p:spPr>
              <a:xfrm>
                <a:off x="47901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5" y="100856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bk object 40"/>
              <p:cNvSpPr/>
              <p:nvPr/>
            </p:nvSpPr>
            <p:spPr>
              <a:xfrm>
                <a:off x="471290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bk object 41"/>
              <p:cNvSpPr/>
              <p:nvPr/>
            </p:nvSpPr>
            <p:spPr>
              <a:xfrm>
                <a:off x="463561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bk object 42"/>
              <p:cNvSpPr/>
              <p:nvPr/>
            </p:nvSpPr>
            <p:spPr>
              <a:xfrm>
                <a:off x="455831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6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bk object 43"/>
              <p:cNvSpPr/>
              <p:nvPr/>
            </p:nvSpPr>
            <p:spPr>
              <a:xfrm>
                <a:off x="44810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bk object 44"/>
              <p:cNvSpPr/>
              <p:nvPr/>
            </p:nvSpPr>
            <p:spPr>
              <a:xfrm>
                <a:off x="440370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bk object 45"/>
              <p:cNvSpPr/>
              <p:nvPr/>
            </p:nvSpPr>
            <p:spPr>
              <a:xfrm>
                <a:off x="43264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bk object 46"/>
              <p:cNvSpPr/>
              <p:nvPr/>
            </p:nvSpPr>
            <p:spPr>
              <a:xfrm>
                <a:off x="4249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6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bk object 47"/>
              <p:cNvSpPr/>
              <p:nvPr/>
            </p:nvSpPr>
            <p:spPr>
              <a:xfrm>
                <a:off x="417183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bk object 48"/>
              <p:cNvSpPr/>
              <p:nvPr/>
            </p:nvSpPr>
            <p:spPr>
              <a:xfrm>
                <a:off x="409451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bk object 49"/>
              <p:cNvSpPr/>
              <p:nvPr/>
            </p:nvSpPr>
            <p:spPr>
              <a:xfrm>
                <a:off x="401723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6" y="100857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bk object 50"/>
              <p:cNvSpPr/>
              <p:nvPr/>
            </p:nvSpPr>
            <p:spPr>
              <a:xfrm>
                <a:off x="393993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bk object 51"/>
              <p:cNvSpPr/>
              <p:nvPr/>
            </p:nvSpPr>
            <p:spPr>
              <a:xfrm>
                <a:off x="386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bk object 52"/>
              <p:cNvSpPr/>
              <p:nvPr/>
            </p:nvSpPr>
            <p:spPr>
              <a:xfrm>
                <a:off x="378535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8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bk object 53"/>
              <p:cNvSpPr/>
              <p:nvPr/>
            </p:nvSpPr>
            <p:spPr>
              <a:xfrm>
                <a:off x="370804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bk object 54"/>
              <p:cNvSpPr/>
              <p:nvPr/>
            </p:nvSpPr>
            <p:spPr>
              <a:xfrm>
                <a:off x="363074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7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bk object 55"/>
              <p:cNvSpPr/>
              <p:nvPr/>
            </p:nvSpPr>
            <p:spPr>
              <a:xfrm>
                <a:off x="35534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bk object 56"/>
              <p:cNvSpPr/>
              <p:nvPr/>
            </p:nvSpPr>
            <p:spPr>
              <a:xfrm>
                <a:off x="34761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bk object 57"/>
              <p:cNvSpPr/>
              <p:nvPr/>
            </p:nvSpPr>
            <p:spPr>
              <a:xfrm>
                <a:off x="339887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bk object 58"/>
              <p:cNvSpPr/>
              <p:nvPr/>
            </p:nvSpPr>
            <p:spPr>
              <a:xfrm>
                <a:off x="332156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bk object 59"/>
              <p:cNvSpPr/>
              <p:nvPr/>
            </p:nvSpPr>
            <p:spPr>
              <a:xfrm>
                <a:off x="3244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09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bk object 60"/>
              <p:cNvSpPr/>
              <p:nvPr/>
            </p:nvSpPr>
            <p:spPr>
              <a:xfrm>
                <a:off x="316696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bk object 61"/>
              <p:cNvSpPr/>
              <p:nvPr/>
            </p:nvSpPr>
            <p:spPr>
              <a:xfrm>
                <a:off x="308966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2" y="100857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bk object 62"/>
              <p:cNvSpPr/>
              <p:nvPr/>
            </p:nvSpPr>
            <p:spPr>
              <a:xfrm>
                <a:off x="30123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bk object 63"/>
              <p:cNvSpPr/>
              <p:nvPr/>
            </p:nvSpPr>
            <p:spPr>
              <a:xfrm>
                <a:off x="29350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bk object 64"/>
              <p:cNvSpPr/>
              <p:nvPr/>
            </p:nvSpPr>
            <p:spPr>
              <a:xfrm>
                <a:off x="285778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bk object 65"/>
              <p:cNvSpPr/>
              <p:nvPr/>
            </p:nvSpPr>
            <p:spPr>
              <a:xfrm>
                <a:off x="27804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0" y="100857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bk object 66"/>
              <p:cNvSpPr/>
              <p:nvPr/>
            </p:nvSpPr>
            <p:spPr>
              <a:xfrm>
                <a:off x="27032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bk object 67"/>
              <p:cNvSpPr/>
              <p:nvPr/>
            </p:nvSpPr>
            <p:spPr>
              <a:xfrm>
                <a:off x="262588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bk object 68"/>
              <p:cNvSpPr/>
              <p:nvPr/>
            </p:nvSpPr>
            <p:spPr>
              <a:xfrm>
                <a:off x="254857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7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bk object 69"/>
              <p:cNvSpPr/>
              <p:nvPr/>
            </p:nvSpPr>
            <p:spPr>
              <a:xfrm>
                <a:off x="247127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bk object 70"/>
              <p:cNvSpPr/>
              <p:nvPr/>
            </p:nvSpPr>
            <p:spPr>
              <a:xfrm>
                <a:off x="239399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1" y="100857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bk object 71"/>
              <p:cNvSpPr/>
              <p:nvPr/>
            </p:nvSpPr>
            <p:spPr>
              <a:xfrm>
                <a:off x="231670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bk object 72"/>
              <p:cNvSpPr/>
              <p:nvPr/>
            </p:nvSpPr>
            <p:spPr>
              <a:xfrm>
                <a:off x="223939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bk object 73"/>
              <p:cNvSpPr/>
              <p:nvPr/>
            </p:nvSpPr>
            <p:spPr>
              <a:xfrm>
                <a:off x="21621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bk object 74"/>
              <p:cNvSpPr/>
              <p:nvPr/>
            </p:nvSpPr>
            <p:spPr>
              <a:xfrm>
                <a:off x="208480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bk object 75"/>
              <p:cNvSpPr/>
              <p:nvPr/>
            </p:nvSpPr>
            <p:spPr>
              <a:xfrm>
                <a:off x="20075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bk object 76"/>
              <p:cNvSpPr/>
              <p:nvPr/>
            </p:nvSpPr>
            <p:spPr>
              <a:xfrm>
                <a:off x="193022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bk object 77"/>
              <p:cNvSpPr/>
              <p:nvPr/>
            </p:nvSpPr>
            <p:spPr>
              <a:xfrm>
                <a:off x="185290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bk object 78"/>
              <p:cNvSpPr/>
              <p:nvPr/>
            </p:nvSpPr>
            <p:spPr>
              <a:xfrm>
                <a:off x="177562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bk object 79"/>
              <p:cNvSpPr/>
              <p:nvPr/>
            </p:nvSpPr>
            <p:spPr>
              <a:xfrm>
                <a:off x="16983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3" y="100858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bk object 80"/>
              <p:cNvSpPr/>
              <p:nvPr/>
            </p:nvSpPr>
            <p:spPr>
              <a:xfrm>
                <a:off x="16210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4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bk object 81"/>
              <p:cNvSpPr/>
              <p:nvPr/>
            </p:nvSpPr>
            <p:spPr>
              <a:xfrm>
                <a:off x="154374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bk object 82"/>
              <p:cNvSpPr/>
              <p:nvPr/>
            </p:nvSpPr>
            <p:spPr>
              <a:xfrm>
                <a:off x="14664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bk object 83"/>
              <p:cNvSpPr/>
              <p:nvPr/>
            </p:nvSpPr>
            <p:spPr>
              <a:xfrm>
                <a:off x="138915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bk object 84"/>
              <p:cNvSpPr/>
              <p:nvPr/>
            </p:nvSpPr>
            <p:spPr>
              <a:xfrm>
                <a:off x="13118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6" y="1008585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bk object 85"/>
              <p:cNvSpPr/>
              <p:nvPr/>
            </p:nvSpPr>
            <p:spPr>
              <a:xfrm>
                <a:off x="1234526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bk object 86"/>
              <p:cNvSpPr/>
              <p:nvPr/>
            </p:nvSpPr>
            <p:spPr>
              <a:xfrm>
                <a:off x="1157271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bk object 87"/>
              <p:cNvSpPr/>
              <p:nvPr/>
            </p:nvSpPr>
            <p:spPr>
              <a:xfrm>
                <a:off x="107994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6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bk object 88"/>
              <p:cNvSpPr/>
              <p:nvPr/>
            </p:nvSpPr>
            <p:spPr>
              <a:xfrm>
                <a:off x="1002650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bk object 89"/>
              <p:cNvSpPr/>
              <p:nvPr/>
            </p:nvSpPr>
            <p:spPr>
              <a:xfrm>
                <a:off x="925369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87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bk object 90"/>
              <p:cNvSpPr/>
              <p:nvPr/>
            </p:nvSpPr>
            <p:spPr>
              <a:xfrm>
                <a:off x="84806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bk object 91"/>
              <p:cNvSpPr/>
              <p:nvPr/>
            </p:nvSpPr>
            <p:spPr>
              <a:xfrm>
                <a:off x="77079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5" y="1008588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bk object 92"/>
              <p:cNvSpPr/>
              <p:nvPr/>
            </p:nvSpPr>
            <p:spPr>
              <a:xfrm>
                <a:off x="69346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bk object 93"/>
              <p:cNvSpPr/>
              <p:nvPr/>
            </p:nvSpPr>
            <p:spPr>
              <a:xfrm>
                <a:off x="616154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2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bk object 94"/>
              <p:cNvSpPr/>
              <p:nvPr/>
            </p:nvSpPr>
            <p:spPr>
              <a:xfrm>
                <a:off x="532618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7" y="100858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bk object 95"/>
              <p:cNvSpPr/>
              <p:nvPr/>
            </p:nvSpPr>
            <p:spPr>
              <a:xfrm>
                <a:off x="455327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8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bk object 96"/>
              <p:cNvSpPr/>
              <p:nvPr/>
            </p:nvSpPr>
            <p:spPr>
              <a:xfrm>
                <a:off x="378013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bk object 97"/>
              <p:cNvSpPr/>
              <p:nvPr/>
            </p:nvSpPr>
            <p:spPr>
              <a:xfrm>
                <a:off x="3007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bk object 98"/>
              <p:cNvSpPr/>
              <p:nvPr/>
            </p:nvSpPr>
            <p:spPr>
              <a:xfrm>
                <a:off x="223425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19" y="1008591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bk object 99"/>
              <p:cNvSpPr/>
              <p:nvPr/>
            </p:nvSpPr>
            <p:spPr>
              <a:xfrm>
                <a:off x="14612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0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bk object 100"/>
              <p:cNvSpPr/>
              <p:nvPr/>
            </p:nvSpPr>
            <p:spPr>
              <a:xfrm>
                <a:off x="68832" y="0"/>
                <a:ext cx="549275" cy="1009015"/>
              </a:xfrm>
              <a:custGeom>
                <a:avLst/>
                <a:gdLst/>
                <a:ahLst/>
                <a:cxnLst/>
                <a:rect l="l" t="t" r="r" b="b"/>
                <a:pathLst>
                  <a:path w="549275" h="1009015">
                    <a:moveTo>
                      <a:pt x="548721" y="100859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bk object 101"/>
              <p:cNvSpPr/>
              <p:nvPr/>
            </p:nvSpPr>
            <p:spPr>
              <a:xfrm>
                <a:off x="0" y="15571"/>
                <a:ext cx="540385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540385" h="993140">
                    <a:moveTo>
                      <a:pt x="540251" y="993022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bk object 102"/>
              <p:cNvSpPr/>
              <p:nvPr/>
            </p:nvSpPr>
            <p:spPr>
              <a:xfrm>
                <a:off x="0" y="157583"/>
                <a:ext cx="463550" cy="851535"/>
              </a:xfrm>
              <a:custGeom>
                <a:avLst/>
                <a:gdLst/>
                <a:ahLst/>
                <a:cxnLst/>
                <a:rect l="l" t="t" r="r" b="b"/>
                <a:pathLst>
                  <a:path w="463550" h="851535">
                    <a:moveTo>
                      <a:pt x="462986" y="851010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bk object 103"/>
              <p:cNvSpPr/>
              <p:nvPr/>
            </p:nvSpPr>
            <p:spPr>
              <a:xfrm>
                <a:off x="0" y="299699"/>
                <a:ext cx="386080" cy="709295"/>
              </a:xfrm>
              <a:custGeom>
                <a:avLst/>
                <a:gdLst/>
                <a:ahLst/>
                <a:cxnLst/>
                <a:rect l="l" t="t" r="r" b="b"/>
                <a:pathLst>
                  <a:path w="386080" h="709294">
                    <a:moveTo>
                      <a:pt x="385669" y="70889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bk object 104"/>
              <p:cNvSpPr/>
              <p:nvPr/>
            </p:nvSpPr>
            <p:spPr>
              <a:xfrm>
                <a:off x="0" y="441769"/>
                <a:ext cx="30861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308610" h="567055">
                    <a:moveTo>
                      <a:pt x="308377" y="566824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bk object 105"/>
              <p:cNvSpPr/>
              <p:nvPr/>
            </p:nvSpPr>
            <p:spPr>
              <a:xfrm>
                <a:off x="0" y="583835"/>
                <a:ext cx="231140" cy="424815"/>
              </a:xfrm>
              <a:custGeom>
                <a:avLst/>
                <a:gdLst/>
                <a:ahLst/>
                <a:cxnLst/>
                <a:rect l="l" t="t" r="r" b="b"/>
                <a:pathLst>
                  <a:path w="231140" h="424815">
                    <a:moveTo>
                      <a:pt x="231088" y="42475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bk object 106"/>
              <p:cNvSpPr/>
              <p:nvPr/>
            </p:nvSpPr>
            <p:spPr>
              <a:xfrm>
                <a:off x="0" y="725951"/>
                <a:ext cx="154305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154305" h="283209">
                    <a:moveTo>
                      <a:pt x="153770" y="282643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bk object 107"/>
              <p:cNvSpPr/>
              <p:nvPr/>
            </p:nvSpPr>
            <p:spPr>
              <a:xfrm>
                <a:off x="0" y="867955"/>
                <a:ext cx="76835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40969">
                    <a:moveTo>
                      <a:pt x="76514" y="140639"/>
                    </a:moveTo>
                    <a:lnTo>
                      <a:pt x="0" y="0"/>
                    </a:lnTo>
                  </a:path>
                </a:pathLst>
              </a:custGeom>
              <a:ln w="9626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0" name="bk object 108"/>
            <p:cNvSpPr/>
            <p:nvPr userDrawn="1"/>
          </p:nvSpPr>
          <p:spPr>
            <a:xfrm>
              <a:off x="0" y="1034516"/>
              <a:ext cx="9144000" cy="73660"/>
            </a:xfrm>
            <a:custGeom>
              <a:avLst/>
              <a:gdLst/>
              <a:ahLst/>
              <a:cxnLst/>
              <a:rect l="l" t="t" r="r" b="b"/>
              <a:pathLst>
                <a:path w="9144000" h="73659">
                  <a:moveTo>
                    <a:pt x="0" y="73151"/>
                  </a:moveTo>
                  <a:lnTo>
                    <a:pt x="9144000" y="73151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bk object 17"/>
            <p:cNvSpPr/>
            <p:nvPr userDrawn="1"/>
          </p:nvSpPr>
          <p:spPr>
            <a:xfrm>
              <a:off x="7044628" y="240836"/>
              <a:ext cx="1859619" cy="55540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842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8" r:id="rId6"/>
    <p:sldLayoutId id="2147483669" r:id="rId7"/>
    <p:sldLayoutId id="2147483667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Impac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ndowney@prf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1mttUnjFmEo&amp;feature=youtu.beide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Involving Students in the Work of Stewardship, Alumni Engagement, and Crowdfunding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Courtney Downey</a:t>
            </a:r>
          </a:p>
          <a:p>
            <a:r>
              <a:rPr lang="en-US" dirty="0" smtClean="0"/>
              <a:t>Former: Director of Alumni, Donor, and Public Relations, Purdue Bands &amp; Orchestras</a:t>
            </a:r>
          </a:p>
          <a:p>
            <a:r>
              <a:rPr lang="en-US" dirty="0" smtClean="0"/>
              <a:t>Current: Assistant Director of Development and Major Gift Operations, Purdue Athletics</a:t>
            </a:r>
          </a:p>
          <a:p>
            <a:r>
              <a:rPr lang="en-US" sz="2400" dirty="0" smtClean="0"/>
              <a:t>July 20,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47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3002"/>
            <a:ext cx="6637564" cy="521548"/>
          </a:xfrm>
        </p:spPr>
        <p:txBody>
          <a:bodyPr/>
          <a:lstStyle/>
          <a:p>
            <a:r>
              <a:rPr lang="en-US" dirty="0" smtClean="0"/>
              <a:t>alumni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2"/>
            <a:ext cx="6768193" cy="337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Regional Events</a:t>
            </a:r>
          </a:p>
          <a:p>
            <a:pPr lvl="1"/>
            <a:r>
              <a:rPr lang="en-US" dirty="0"/>
              <a:t>Host an event in an area that has a large alumni </a:t>
            </a:r>
            <a:r>
              <a:rPr lang="en-US" dirty="0" smtClean="0"/>
              <a:t>and donor population. </a:t>
            </a:r>
          </a:p>
          <a:p>
            <a:pPr lvl="1"/>
            <a:r>
              <a:rPr lang="en-US" dirty="0" smtClean="0"/>
              <a:t>Take Student Advancement Team students as representatives.</a:t>
            </a:r>
          </a:p>
          <a:p>
            <a:pPr lvl="1"/>
            <a:r>
              <a:rPr lang="en-US" dirty="0" smtClean="0"/>
              <a:t>Have the Student Advancement Team </a:t>
            </a:r>
            <a:r>
              <a:rPr lang="en-US" dirty="0"/>
              <a:t>run registration, mingle with the crowd, set up decorations, </a:t>
            </a:r>
            <a:r>
              <a:rPr lang="en-US" dirty="0" smtClean="0"/>
              <a:t>and more.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87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3002"/>
            <a:ext cx="6637564" cy="521548"/>
          </a:xfrm>
        </p:spPr>
        <p:txBody>
          <a:bodyPr/>
          <a:lstStyle/>
          <a:p>
            <a:r>
              <a:rPr lang="en-US" dirty="0" smtClean="0"/>
              <a:t>alumni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2"/>
            <a:ext cx="6768193" cy="3374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Alumni Events on Campus</a:t>
            </a:r>
          </a:p>
          <a:p>
            <a:pPr lvl="1"/>
            <a:r>
              <a:rPr lang="en-US" dirty="0" smtClean="0"/>
              <a:t>Host an alumni reunion on campus. </a:t>
            </a:r>
          </a:p>
          <a:p>
            <a:pPr lvl="1"/>
            <a:r>
              <a:rPr lang="en-US" dirty="0" smtClean="0"/>
              <a:t>Have Student Advancement Team run registration, mingle with the crowd at reception, set up decorations, host major donor prospects, and more.</a:t>
            </a:r>
          </a:p>
        </p:txBody>
      </p:sp>
    </p:spTree>
    <p:extLst>
      <p:ext uri="{BB962C8B-B14F-4D97-AF65-F5344CB8AC3E}">
        <p14:creationId xmlns:p14="http://schemas.microsoft.com/office/powerpoint/2010/main" val="11637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93002"/>
            <a:ext cx="6564086" cy="462376"/>
          </a:xfrm>
        </p:spPr>
        <p:txBody>
          <a:bodyPr/>
          <a:lstStyle/>
          <a:p>
            <a:r>
              <a:rPr lang="en-US" dirty="0" smtClean="0"/>
              <a:t>alumni </a:t>
            </a:r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2"/>
            <a:ext cx="7677150" cy="3482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Publications</a:t>
            </a:r>
          </a:p>
          <a:p>
            <a:pPr lvl="1"/>
            <a:r>
              <a:rPr lang="en-US" dirty="0" smtClean="0"/>
              <a:t>Send hard-copy publications to engage your alumni base.  </a:t>
            </a:r>
          </a:p>
          <a:p>
            <a:pPr lvl="1"/>
            <a:r>
              <a:rPr lang="en-US" dirty="0" smtClean="0"/>
              <a:t>In the publication feature three to four students who are involved in the department.  </a:t>
            </a:r>
          </a:p>
          <a:p>
            <a:pPr lvl="1"/>
            <a:r>
              <a:rPr lang="en-US" dirty="0" smtClean="0"/>
              <a:t>Alumni love reading about what students are currently doing in an area they are passionate about.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6584"/>
            <a:ext cx="6686550" cy="554205"/>
          </a:xfrm>
        </p:spPr>
        <p:txBody>
          <a:bodyPr/>
          <a:lstStyle/>
          <a:p>
            <a:r>
              <a:rPr lang="en-US" dirty="0" smtClean="0"/>
              <a:t>alumni </a:t>
            </a:r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3"/>
            <a:ext cx="7111093" cy="3836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Distinguished Alumni Awards</a:t>
            </a:r>
          </a:p>
          <a:p>
            <a:pPr lvl="1"/>
            <a:r>
              <a:rPr lang="en-US" dirty="0" smtClean="0"/>
              <a:t>Vote as a team on alumni </a:t>
            </a:r>
            <a:r>
              <a:rPr lang="en-US" dirty="0"/>
              <a:t>award </a:t>
            </a:r>
            <a:r>
              <a:rPr lang="en-US" dirty="0" smtClean="0"/>
              <a:t>winners.</a:t>
            </a:r>
          </a:p>
          <a:p>
            <a:pPr lvl="1"/>
            <a:r>
              <a:rPr lang="en-US" dirty="0" smtClean="0"/>
              <a:t>Allow the Student Advancement Team to </a:t>
            </a:r>
            <a:r>
              <a:rPr lang="en-US" dirty="0"/>
              <a:t>co-host </a:t>
            </a:r>
            <a:r>
              <a:rPr lang="en-US" dirty="0" smtClean="0"/>
              <a:t>alumni </a:t>
            </a:r>
            <a:r>
              <a:rPr lang="en-US" dirty="0"/>
              <a:t>while back on </a:t>
            </a:r>
            <a:r>
              <a:rPr lang="en-US" dirty="0" smtClean="0"/>
              <a:t>campus.</a:t>
            </a:r>
          </a:p>
          <a:p>
            <a:pPr lvl="1"/>
            <a:r>
              <a:rPr lang="en-US" dirty="0" smtClean="0"/>
              <a:t>Have students </a:t>
            </a:r>
            <a:r>
              <a:rPr lang="en-US" dirty="0"/>
              <a:t>sit with the alumni at the reception, grab coffee after, help pass out awards at reception</a:t>
            </a:r>
            <a:r>
              <a:rPr lang="en-US" dirty="0" smtClean="0"/>
              <a:t>, and more.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67568"/>
            <a:ext cx="6686550" cy="554205"/>
          </a:xfrm>
        </p:spPr>
        <p:txBody>
          <a:bodyPr/>
          <a:lstStyle/>
          <a:p>
            <a:r>
              <a:rPr lang="en-US" dirty="0" smtClean="0"/>
              <a:t>alumni </a:t>
            </a:r>
            <a:r>
              <a:rPr lang="en-US" dirty="0"/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2113"/>
            <a:ext cx="7111093" cy="3578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Advisory Board Student Panel</a:t>
            </a:r>
          </a:p>
          <a:p>
            <a:pPr lvl="1"/>
            <a:r>
              <a:rPr lang="en-US" dirty="0" smtClean="0"/>
              <a:t>Have students apply for a position on your volunteer board.</a:t>
            </a:r>
          </a:p>
          <a:p>
            <a:pPr lvl="1"/>
            <a:r>
              <a:rPr lang="en-US" dirty="0" smtClean="0"/>
              <a:t>Select 3-4 students for a two-year term. </a:t>
            </a:r>
          </a:p>
          <a:p>
            <a:pPr lvl="1"/>
            <a:r>
              <a:rPr lang="en-US" dirty="0" smtClean="0"/>
              <a:t>Students are responsible for key objectives discussed in meetings, speaking with alumni and donors on conference calls between meetings, writing meeting minutes, and more.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1614899"/>
            <a:ext cx="7365885" cy="462376"/>
          </a:xfrm>
        </p:spPr>
        <p:txBody>
          <a:bodyPr/>
          <a:lstStyle/>
          <a:p>
            <a:r>
              <a:rPr lang="en-US" dirty="0" smtClean="0"/>
              <a:t>Crowdfunding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2207312"/>
            <a:ext cx="8362950" cy="3799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Purdue Day of Giving</a:t>
            </a:r>
          </a:p>
          <a:p>
            <a:pPr lvl="1"/>
            <a:r>
              <a:rPr lang="en-US" dirty="0"/>
              <a:t>Have </a:t>
            </a:r>
            <a:r>
              <a:rPr lang="en-US" dirty="0" smtClean="0"/>
              <a:t>Student Advancement Team engage all students in the department well in advance. </a:t>
            </a:r>
          </a:p>
          <a:p>
            <a:pPr lvl="1"/>
            <a:r>
              <a:rPr lang="en-US" dirty="0" smtClean="0"/>
              <a:t>Host campaign kick-off meeting to allow students the opportunity to provide their ideas on how to be successful on the day. </a:t>
            </a:r>
          </a:p>
          <a:p>
            <a:pPr lvl="1"/>
            <a:r>
              <a:rPr lang="en-US" dirty="0" smtClean="0"/>
              <a:t>Allow Student Advancement Team the creativity to create marketing content. Encourage your student team to engage their fellow students– peer to peer fundraising!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93" y="1593002"/>
            <a:ext cx="6332855" cy="462376"/>
          </a:xfrm>
        </p:spPr>
        <p:txBody>
          <a:bodyPr/>
          <a:lstStyle/>
          <a:p>
            <a:r>
              <a:rPr lang="en-US" dirty="0"/>
              <a:t>Crowdfunding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93" y="2370795"/>
            <a:ext cx="8578733" cy="39053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Purdue Day of </a:t>
            </a:r>
            <a:r>
              <a:rPr lang="en-US" dirty="0" smtClean="0"/>
              <a:t>Giving Cont’d</a:t>
            </a:r>
            <a:endParaRPr lang="en-US" dirty="0"/>
          </a:p>
          <a:p>
            <a:pPr lvl="1"/>
            <a:r>
              <a:rPr lang="en-US" dirty="0" smtClean="0"/>
              <a:t>Have students be ambassadors in class and help promote via e-mail, social media, posters</a:t>
            </a:r>
            <a:r>
              <a:rPr lang="en-US" dirty="0"/>
              <a:t>, text message alerts, e-mails, and more. </a:t>
            </a:r>
            <a:endParaRPr lang="en-US" dirty="0" smtClean="0"/>
          </a:p>
          <a:p>
            <a:pPr lvl="1"/>
            <a:r>
              <a:rPr lang="en-US" dirty="0" smtClean="0"/>
              <a:t>Engage students early and allow them to take ownership of the day. </a:t>
            </a:r>
          </a:p>
          <a:p>
            <a:pPr lvl="1"/>
            <a:r>
              <a:rPr lang="en-US" dirty="0" smtClean="0"/>
              <a:t>Create student-led stewardship team to live thank.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1361814"/>
            <a:ext cx="6332855" cy="462376"/>
          </a:xfrm>
        </p:spPr>
        <p:txBody>
          <a:bodyPr/>
          <a:lstStyle/>
          <a:p>
            <a:r>
              <a:rPr lang="en-US" dirty="0" smtClean="0"/>
              <a:t>Crowdfunding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2055378"/>
            <a:ext cx="8394700" cy="40279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Project Boiler (28-day campaign)</a:t>
            </a:r>
          </a:p>
          <a:p>
            <a:pPr lvl="1"/>
            <a:r>
              <a:rPr lang="en-US" dirty="0" smtClean="0"/>
              <a:t>Select a project that is a top fundraising priority for your department.</a:t>
            </a:r>
          </a:p>
          <a:p>
            <a:pPr lvl="1"/>
            <a:r>
              <a:rPr lang="en-US" dirty="0" smtClean="0"/>
              <a:t>Create a marketing plan to reach your fundraising goal with the help of the Student Advancement Team.</a:t>
            </a:r>
          </a:p>
          <a:p>
            <a:pPr lvl="1"/>
            <a:r>
              <a:rPr lang="en-US" dirty="0" smtClean="0"/>
              <a:t>Promote the fundraising campaign on social media, e-mail, and your Student Advancement Team network.</a:t>
            </a:r>
          </a:p>
          <a:p>
            <a:pPr lvl="1"/>
            <a:r>
              <a:rPr lang="en-US" dirty="0" smtClean="0"/>
              <a:t>Solicit Student Advancement Team to provide video content for campaign updates throughout the 28-day campaign. </a:t>
            </a:r>
          </a:p>
          <a:p>
            <a:pPr lvl="1"/>
            <a:r>
              <a:rPr lang="en-US" dirty="0" smtClean="0"/>
              <a:t>Ask for Student Advancement Team’s help in generating stewardship content specific to this campaign as well once completed.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cndowney@prf.org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765-494-3424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2" y="1361814"/>
            <a:ext cx="6332855" cy="462376"/>
          </a:xfrm>
        </p:spPr>
        <p:txBody>
          <a:bodyPr/>
          <a:lstStyle/>
          <a:p>
            <a:r>
              <a:rPr lang="en-US" dirty="0" smtClean="0"/>
              <a:t>Student advancement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985553"/>
            <a:ext cx="8647611" cy="424542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Develop Volunteer Student Team</a:t>
            </a:r>
          </a:p>
          <a:p>
            <a:pPr lvl="1"/>
            <a:r>
              <a:rPr lang="en-US" dirty="0" smtClean="0"/>
              <a:t>Gain support of colleagues, so they can help promote the opportunity in class.</a:t>
            </a:r>
          </a:p>
          <a:p>
            <a:pPr lvl="1"/>
            <a:r>
              <a:rPr lang="en-US" dirty="0" smtClean="0"/>
              <a:t>Host call-out events with free food to gauge interest of students.</a:t>
            </a:r>
          </a:p>
          <a:p>
            <a:pPr marL="0" indent="0">
              <a:buNone/>
            </a:pPr>
            <a:r>
              <a:rPr lang="en-US" dirty="0" smtClean="0"/>
              <a:t>Organizational Structure</a:t>
            </a:r>
            <a:endParaRPr lang="en-US" dirty="0"/>
          </a:p>
          <a:p>
            <a:pPr lvl="1"/>
            <a:r>
              <a:rPr lang="en-US" dirty="0" smtClean="0"/>
              <a:t>Use a business model to structure Student Advancement Team.</a:t>
            </a:r>
          </a:p>
          <a:p>
            <a:pPr lvl="1"/>
            <a:r>
              <a:rPr lang="en-US" dirty="0" smtClean="0"/>
              <a:t>Assign your Team Leader (CEO) based on an application process, and have your Team Leader assign Committee Project Leaders (Vice President’s) based on call-out events.</a:t>
            </a:r>
          </a:p>
          <a:p>
            <a:pPr lvl="1"/>
            <a:r>
              <a:rPr lang="en-US" dirty="0" smtClean="0"/>
              <a:t>Make sure students log volunteer hours for resume purposes. Provide benefits at different levels of volunteer hours for students.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53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04" y="1361814"/>
            <a:ext cx="7339693" cy="462376"/>
          </a:xfrm>
        </p:spPr>
        <p:txBody>
          <a:bodyPr/>
          <a:lstStyle/>
          <a:p>
            <a:r>
              <a:rPr lang="en-US" dirty="0"/>
              <a:t>Student advancement </a:t>
            </a:r>
            <a:r>
              <a:rPr lang="en-US" dirty="0" smtClean="0"/>
              <a:t>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204" y="2015724"/>
            <a:ext cx="7901396" cy="37188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Team Committees</a:t>
            </a:r>
          </a:p>
          <a:p>
            <a:pPr lvl="1"/>
            <a:r>
              <a:rPr lang="en-US" dirty="0"/>
              <a:t>Think about specific projects the Student Advancement Team can take off your plate and/or add their special touch to.  </a:t>
            </a:r>
          </a:p>
          <a:p>
            <a:pPr marL="0" indent="0">
              <a:buNone/>
            </a:pPr>
            <a:r>
              <a:rPr lang="en-US" dirty="0"/>
              <a:t>Develop Strategy  </a:t>
            </a:r>
          </a:p>
          <a:p>
            <a:pPr lvl="1"/>
            <a:r>
              <a:rPr lang="en-US" dirty="0"/>
              <a:t>Host weekly meetings with Team Leader, suggest Team Leader host bi-weekly meetings with Committee Project Leaders, and monthly meetings with entire Student Advancement Team.  Communication will be key to the success of this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2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1501561"/>
            <a:ext cx="8737418" cy="562369"/>
          </a:xfrm>
        </p:spPr>
        <p:txBody>
          <a:bodyPr/>
          <a:lstStyle/>
          <a:p>
            <a:r>
              <a:rPr lang="en-US" sz="3500" dirty="0"/>
              <a:t>Student advancement </a:t>
            </a:r>
            <a:r>
              <a:rPr lang="en-US" sz="3500" dirty="0" smtClean="0"/>
              <a:t>team committee Ideas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2155371"/>
            <a:ext cx="8216537" cy="41931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Stewardship</a:t>
            </a:r>
          </a:p>
          <a:p>
            <a:pPr lvl="1"/>
            <a:r>
              <a:rPr lang="en-US" dirty="0"/>
              <a:t>Postcards</a:t>
            </a:r>
          </a:p>
          <a:p>
            <a:pPr lvl="2"/>
            <a:r>
              <a:rPr lang="en-US" dirty="0"/>
              <a:t>Birthday, First-Time </a:t>
            </a:r>
            <a:r>
              <a:rPr lang="en-US" dirty="0" smtClean="0"/>
              <a:t>Donors</a:t>
            </a:r>
            <a:endParaRPr lang="en-US" dirty="0"/>
          </a:p>
          <a:p>
            <a:pPr lvl="1"/>
            <a:r>
              <a:rPr lang="en-US" dirty="0"/>
              <a:t>Year- End Thank You Video</a:t>
            </a:r>
          </a:p>
          <a:p>
            <a:pPr lvl="1"/>
            <a:r>
              <a:rPr lang="en-US" dirty="0" smtClean="0"/>
              <a:t>Thank-A-Thon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Alumni Engagement</a:t>
            </a:r>
          </a:p>
          <a:p>
            <a:pPr lvl="1"/>
            <a:r>
              <a:rPr lang="en-US" dirty="0" smtClean="0"/>
              <a:t>Regional Events</a:t>
            </a:r>
          </a:p>
          <a:p>
            <a:pPr lvl="1"/>
            <a:r>
              <a:rPr lang="en-US" dirty="0" smtClean="0"/>
              <a:t>Alumni </a:t>
            </a:r>
            <a:r>
              <a:rPr lang="en-US" dirty="0"/>
              <a:t>Events on </a:t>
            </a:r>
            <a:r>
              <a:rPr lang="en-US" dirty="0" smtClean="0"/>
              <a:t>Campus</a:t>
            </a:r>
          </a:p>
          <a:p>
            <a:pPr lvl="1"/>
            <a:r>
              <a:rPr lang="en-US" dirty="0" smtClean="0"/>
              <a:t>Publications </a:t>
            </a:r>
          </a:p>
          <a:p>
            <a:pPr lvl="1"/>
            <a:r>
              <a:rPr lang="en-US" dirty="0" smtClean="0"/>
              <a:t>Distinguished </a:t>
            </a:r>
            <a:r>
              <a:rPr lang="en-US" dirty="0"/>
              <a:t>Alumni </a:t>
            </a:r>
            <a:r>
              <a:rPr lang="en-US" dirty="0" smtClean="0"/>
              <a:t>Awards</a:t>
            </a:r>
          </a:p>
          <a:p>
            <a:pPr lvl="1"/>
            <a:r>
              <a:rPr lang="en-US" dirty="0" smtClean="0"/>
              <a:t>Advisory </a:t>
            </a:r>
            <a:r>
              <a:rPr lang="en-US" dirty="0"/>
              <a:t>Board Student Panel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54" y="1824190"/>
            <a:ext cx="7875270" cy="462376"/>
          </a:xfrm>
        </p:spPr>
        <p:txBody>
          <a:bodyPr/>
          <a:lstStyle/>
          <a:p>
            <a:r>
              <a:rPr lang="en-US" dirty="0"/>
              <a:t>Student advancement team committees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54" y="2620179"/>
            <a:ext cx="6332855" cy="29448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Crowdfunding </a:t>
            </a:r>
          </a:p>
          <a:p>
            <a:pPr lvl="1"/>
            <a:r>
              <a:rPr lang="en-US" dirty="0" smtClean="0"/>
              <a:t>Purdue Day of Giving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Project Boiler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688" y="4501043"/>
            <a:ext cx="5503635" cy="18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7" y="1614899"/>
            <a:ext cx="6332855" cy="462376"/>
          </a:xfrm>
        </p:spPr>
        <p:txBody>
          <a:bodyPr/>
          <a:lstStyle/>
          <a:p>
            <a:r>
              <a:rPr lang="en-US" dirty="0" smtClean="0"/>
              <a:t>Stewardship: Birthday Card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55378"/>
            <a:ext cx="8216537" cy="443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17" y="1598273"/>
            <a:ext cx="6332855" cy="462376"/>
          </a:xfrm>
        </p:spPr>
        <p:txBody>
          <a:bodyPr/>
          <a:lstStyle/>
          <a:p>
            <a:r>
              <a:rPr lang="en-US" dirty="0" smtClean="0"/>
              <a:t>Stewardship: First-Time Donor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7" y="2055378"/>
            <a:ext cx="8208510" cy="43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58" y="1593002"/>
            <a:ext cx="6332855" cy="462376"/>
          </a:xfrm>
        </p:spPr>
        <p:txBody>
          <a:bodyPr/>
          <a:lstStyle/>
          <a:p>
            <a:r>
              <a:rPr lang="en-US" dirty="0" smtClean="0"/>
              <a:t>Stewardship: Year-End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www.youtube.com/watch?v=1mttUnjFmEo&amp;feature=youtu.beideo</a:t>
            </a:r>
            <a:r>
              <a:rPr lang="en-US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90" y="3540406"/>
            <a:ext cx="3922512" cy="277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3" y="1593002"/>
            <a:ext cx="6332855" cy="462376"/>
          </a:xfrm>
        </p:spPr>
        <p:txBody>
          <a:bodyPr/>
          <a:lstStyle/>
          <a:p>
            <a:r>
              <a:rPr lang="en-US" dirty="0" smtClean="0"/>
              <a:t>Stewardship: Thank-A-Thon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3" y="2435107"/>
            <a:ext cx="7200900" cy="358660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Thank-A-Thon</a:t>
            </a:r>
          </a:p>
          <a:p>
            <a:pPr lvl="1"/>
            <a:r>
              <a:rPr lang="en-US" dirty="0" smtClean="0"/>
              <a:t>Allow Student Advancement Team the opportunity to lead a thank-a-thon where all students in department are involved in the thank you process. </a:t>
            </a:r>
          </a:p>
          <a:p>
            <a:pPr lvl="1"/>
            <a:r>
              <a:rPr lang="en-US" dirty="0" smtClean="0"/>
              <a:t>All students write handwritten notes in class while the Student Advancement Team explains why they are doing it.  It teaches current students the fundraising cycle and why it</a:t>
            </a:r>
            <a:r>
              <a:rPr lang="en-US" dirty="0"/>
              <a:t> </a:t>
            </a:r>
            <a:r>
              <a:rPr lang="en-US" dirty="0" smtClean="0"/>
              <a:t>is so important also. </a:t>
            </a:r>
          </a:p>
          <a:p>
            <a:pPr lvl="1"/>
            <a:r>
              <a:rPr lang="en-US" dirty="0" smtClean="0"/>
              <a:t>The Student Advancement Team will then proof all notes and addresses all envelopes.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urdue Brand Colors Accessible">
      <a:dk1>
        <a:srgbClr val="000000"/>
      </a:dk1>
      <a:lt1>
        <a:srgbClr val="FFFFFF"/>
      </a:lt1>
      <a:dk2>
        <a:srgbClr val="B1810B"/>
      </a:dk2>
      <a:lt2>
        <a:srgbClr val="BAA892"/>
      </a:lt2>
      <a:accent1>
        <a:srgbClr val="4D4038"/>
      </a:accent1>
      <a:accent2>
        <a:srgbClr val="FF9B1A"/>
      </a:accent2>
      <a:accent3>
        <a:srgbClr val="BAA892"/>
      </a:accent3>
      <a:accent4>
        <a:srgbClr val="FFD100"/>
      </a:accent4>
      <a:accent5>
        <a:srgbClr val="6B4536"/>
      </a:accent5>
      <a:accent6>
        <a:srgbClr val="5B6870"/>
      </a:accent6>
      <a:hlink>
        <a:srgbClr val="B1810B"/>
      </a:hlink>
      <a:folHlink>
        <a:srgbClr val="B181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9CEB2052-4770-7940-AE3E-2449DE1F99F7}" vid="{29D09F12-152B-B24F-B283-6FF75577CF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MM_PPT_Temp1_Normal_Alternate_Fonts</Template>
  <TotalTime>0</TotalTime>
  <Words>793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Bold</vt:lpstr>
      <vt:lpstr>Calibri</vt:lpstr>
      <vt:lpstr>Impact</vt:lpstr>
      <vt:lpstr>Office Theme</vt:lpstr>
      <vt:lpstr>Involving Students in the Work of Stewardship, Alumni Engagement, and Crowdfunding</vt:lpstr>
      <vt:lpstr>Student advancement team</vt:lpstr>
      <vt:lpstr>Student advancement team </vt:lpstr>
      <vt:lpstr>Student advancement team committee Ideas</vt:lpstr>
      <vt:lpstr>Student advancement team committees</vt:lpstr>
      <vt:lpstr>Stewardship: Birthday Card</vt:lpstr>
      <vt:lpstr>Stewardship: First-Time Donor</vt:lpstr>
      <vt:lpstr>Stewardship: Year-End Video</vt:lpstr>
      <vt:lpstr>Stewardship: Thank-A-Thon</vt:lpstr>
      <vt:lpstr>alumni engagement</vt:lpstr>
      <vt:lpstr>alumni engagement</vt:lpstr>
      <vt:lpstr>alumni engagement</vt:lpstr>
      <vt:lpstr>alumni engagement</vt:lpstr>
      <vt:lpstr>alumni engagement</vt:lpstr>
      <vt:lpstr>Crowdfunding</vt:lpstr>
      <vt:lpstr>Crowdfunding </vt:lpstr>
      <vt:lpstr>Crowdfunding</vt:lpstr>
      <vt:lpstr>Questions?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2016-08-04T21:32:23Z</cp:lastPrinted>
  <dcterms:created xsi:type="dcterms:W3CDTF">2017-05-10T15:14:14Z</dcterms:created>
  <dcterms:modified xsi:type="dcterms:W3CDTF">2017-07-20T13:01:55Z</dcterms:modified>
</cp:coreProperties>
</file>