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sldIdLst>
    <p:sldId id="256" r:id="rId5"/>
    <p:sldId id="257" r:id="rId6"/>
    <p:sldId id="259" r:id="rId7"/>
    <p:sldId id="260" r:id="rId8"/>
    <p:sldId id="269" r:id="rId9"/>
    <p:sldId id="261" r:id="rId10"/>
    <p:sldId id="268" r:id="rId11"/>
    <p:sldId id="265" r:id="rId12"/>
    <p:sldId id="271" r:id="rId13"/>
    <p:sldId id="270"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2FCBE0-840E-45A9-998C-FB8DC4E4F076}" v="41" dt="2020-07-29T19:22:21.1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6" autoAdjust="0"/>
    <p:restoredTop sz="94660"/>
  </p:normalViewPr>
  <p:slideViewPr>
    <p:cSldViewPr snapToGrid="0">
      <p:cViewPr varScale="1">
        <p:scale>
          <a:sx n="79" d="100"/>
          <a:sy n="79" d="100"/>
        </p:scale>
        <p:origin x="120" y="6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D9C953-3EAC-4DBF-97A9-7ED7FE36DD6B}" type="datetimeFigureOut">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1AB82-65BE-425E-9E24-112A6A092337}" type="slidenum">
              <a:rPr lang="en-US" smtClean="0"/>
              <a:t>‹#›</a:t>
            </a:fld>
            <a:endParaRPr lang="en-US"/>
          </a:p>
        </p:txBody>
      </p:sp>
    </p:spTree>
    <p:extLst>
      <p:ext uri="{BB962C8B-B14F-4D97-AF65-F5344CB8AC3E}">
        <p14:creationId xmlns:p14="http://schemas.microsoft.com/office/powerpoint/2010/main" val="1056058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D9C953-3EAC-4DBF-97A9-7ED7FE36DD6B}" type="datetimeFigureOut">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1AB82-65BE-425E-9E24-112A6A092337}" type="slidenum">
              <a:rPr lang="en-US" smtClean="0"/>
              <a:t>‹#›</a:t>
            </a:fld>
            <a:endParaRPr lang="en-US"/>
          </a:p>
        </p:txBody>
      </p:sp>
    </p:spTree>
    <p:extLst>
      <p:ext uri="{BB962C8B-B14F-4D97-AF65-F5344CB8AC3E}">
        <p14:creationId xmlns:p14="http://schemas.microsoft.com/office/powerpoint/2010/main" val="1918327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D9C953-3EAC-4DBF-97A9-7ED7FE36DD6B}" type="datetimeFigureOut">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1AB82-65BE-425E-9E24-112A6A092337}" type="slidenum">
              <a:rPr lang="en-US" smtClean="0"/>
              <a:t>‹#›</a:t>
            </a:fld>
            <a:endParaRPr lang="en-US"/>
          </a:p>
        </p:txBody>
      </p:sp>
    </p:spTree>
    <p:extLst>
      <p:ext uri="{BB962C8B-B14F-4D97-AF65-F5344CB8AC3E}">
        <p14:creationId xmlns:p14="http://schemas.microsoft.com/office/powerpoint/2010/main" val="2485667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D9C953-3EAC-4DBF-97A9-7ED7FE36DD6B}" type="datetimeFigureOut">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1AB82-65BE-425E-9E24-112A6A092337}" type="slidenum">
              <a:rPr lang="en-US" smtClean="0"/>
              <a:t>‹#›</a:t>
            </a:fld>
            <a:endParaRPr lang="en-US"/>
          </a:p>
        </p:txBody>
      </p:sp>
    </p:spTree>
    <p:extLst>
      <p:ext uri="{BB962C8B-B14F-4D97-AF65-F5344CB8AC3E}">
        <p14:creationId xmlns:p14="http://schemas.microsoft.com/office/powerpoint/2010/main" val="176243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D9C953-3EAC-4DBF-97A9-7ED7FE36DD6B}" type="datetimeFigureOut">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1AB82-65BE-425E-9E24-112A6A092337}" type="slidenum">
              <a:rPr lang="en-US" smtClean="0"/>
              <a:t>‹#›</a:t>
            </a:fld>
            <a:endParaRPr lang="en-US"/>
          </a:p>
        </p:txBody>
      </p:sp>
    </p:spTree>
    <p:extLst>
      <p:ext uri="{BB962C8B-B14F-4D97-AF65-F5344CB8AC3E}">
        <p14:creationId xmlns:p14="http://schemas.microsoft.com/office/powerpoint/2010/main" val="2854981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D9C953-3EAC-4DBF-97A9-7ED7FE36DD6B}" type="datetimeFigureOut">
              <a:rPr lang="en-US" smtClean="0"/>
              <a:t>8/12/2020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1AB82-65BE-425E-9E24-112A6A092337}" type="slidenum">
              <a:rPr lang="en-US" smtClean="0"/>
              <a:t>‹#›</a:t>
            </a:fld>
            <a:endParaRPr lang="en-US"/>
          </a:p>
        </p:txBody>
      </p:sp>
    </p:spTree>
    <p:extLst>
      <p:ext uri="{BB962C8B-B14F-4D97-AF65-F5344CB8AC3E}">
        <p14:creationId xmlns:p14="http://schemas.microsoft.com/office/powerpoint/2010/main" val="1356993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D9C953-3EAC-4DBF-97A9-7ED7FE36DD6B}" type="datetimeFigureOut">
              <a:rPr lang="en-US" smtClean="0"/>
              <a:t>8/12/2020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41AB82-65BE-425E-9E24-112A6A092337}" type="slidenum">
              <a:rPr lang="en-US" smtClean="0"/>
              <a:t>‹#›</a:t>
            </a:fld>
            <a:endParaRPr lang="en-US"/>
          </a:p>
        </p:txBody>
      </p:sp>
    </p:spTree>
    <p:extLst>
      <p:ext uri="{BB962C8B-B14F-4D97-AF65-F5344CB8AC3E}">
        <p14:creationId xmlns:p14="http://schemas.microsoft.com/office/powerpoint/2010/main" val="219855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D9C953-3EAC-4DBF-97A9-7ED7FE36DD6B}" type="datetimeFigureOut">
              <a:rPr lang="en-US" smtClean="0"/>
              <a:t>8/12/2020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41AB82-65BE-425E-9E24-112A6A092337}" type="slidenum">
              <a:rPr lang="en-US" smtClean="0"/>
              <a:t>‹#›</a:t>
            </a:fld>
            <a:endParaRPr lang="en-US"/>
          </a:p>
        </p:txBody>
      </p:sp>
    </p:spTree>
    <p:extLst>
      <p:ext uri="{BB962C8B-B14F-4D97-AF65-F5344CB8AC3E}">
        <p14:creationId xmlns:p14="http://schemas.microsoft.com/office/powerpoint/2010/main" val="3479326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D9C953-3EAC-4DBF-97A9-7ED7FE36DD6B}" type="datetimeFigureOut">
              <a:rPr lang="en-US" smtClean="0"/>
              <a:t>8/12/2020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41AB82-65BE-425E-9E24-112A6A092337}" type="slidenum">
              <a:rPr lang="en-US" smtClean="0"/>
              <a:t>‹#›</a:t>
            </a:fld>
            <a:endParaRPr lang="en-US"/>
          </a:p>
        </p:txBody>
      </p:sp>
    </p:spTree>
    <p:extLst>
      <p:ext uri="{BB962C8B-B14F-4D97-AF65-F5344CB8AC3E}">
        <p14:creationId xmlns:p14="http://schemas.microsoft.com/office/powerpoint/2010/main" val="2827531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D9C953-3EAC-4DBF-97A9-7ED7FE36DD6B}" type="datetimeFigureOut">
              <a:rPr lang="en-US" smtClean="0"/>
              <a:t>8/12/2020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1AB82-65BE-425E-9E24-112A6A092337}" type="slidenum">
              <a:rPr lang="en-US" smtClean="0"/>
              <a:t>‹#›</a:t>
            </a:fld>
            <a:endParaRPr lang="en-US"/>
          </a:p>
        </p:txBody>
      </p:sp>
    </p:spTree>
    <p:extLst>
      <p:ext uri="{BB962C8B-B14F-4D97-AF65-F5344CB8AC3E}">
        <p14:creationId xmlns:p14="http://schemas.microsoft.com/office/powerpoint/2010/main" val="2221039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D9C953-3EAC-4DBF-97A9-7ED7FE36DD6B}" type="datetimeFigureOut">
              <a:rPr lang="en-US" smtClean="0"/>
              <a:t>8/12/2020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1AB82-65BE-425E-9E24-112A6A092337}" type="slidenum">
              <a:rPr lang="en-US" smtClean="0"/>
              <a:t>‹#›</a:t>
            </a:fld>
            <a:endParaRPr lang="en-US"/>
          </a:p>
        </p:txBody>
      </p:sp>
    </p:spTree>
    <p:extLst>
      <p:ext uri="{BB962C8B-B14F-4D97-AF65-F5344CB8AC3E}">
        <p14:creationId xmlns:p14="http://schemas.microsoft.com/office/powerpoint/2010/main" val="302914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D9C953-3EAC-4DBF-97A9-7ED7FE36DD6B}" type="datetimeFigureOut">
              <a:rPr lang="en-US" smtClean="0"/>
              <a:t>8/12/2020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41AB82-65BE-425E-9E24-112A6A092337}" type="slidenum">
              <a:rPr lang="en-US" smtClean="0"/>
              <a:t>‹#›</a:t>
            </a:fld>
            <a:endParaRPr lang="en-US"/>
          </a:p>
        </p:txBody>
      </p:sp>
    </p:spTree>
    <p:extLst>
      <p:ext uri="{BB962C8B-B14F-4D97-AF65-F5344CB8AC3E}">
        <p14:creationId xmlns:p14="http://schemas.microsoft.com/office/powerpoint/2010/main" val="296030347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mailto:HarmonJ@missouri.edu" TargetMode="Externa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https://player.vimeo.com/video/430425053?app_id=122963" TargetMode="Externa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mailto:HarmonJ@missouri.edu" TargetMode="External"/><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https://player.vimeo.com/video/428610115?app_id=122963"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missouri.thankview.com/video/preview/0878e0c0-c2f2-11ea-93c8-ff34e5b920ed" TargetMode="External"/><Relationship Id="rId1" Type="http://schemas.openxmlformats.org/officeDocument/2006/relationships/slideLayout" Target="../slideLayouts/slideLayout2.xml"/><Relationship Id="rId4" Type="http://schemas.openxmlformats.org/officeDocument/2006/relationships/image" Target="https://assets.thankview.com/videos-images/envelope-5aa830e379e2a-5f08d9cfc064c.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24000">
              <a:schemeClr val="bg1">
                <a:alpha val="0"/>
              </a:schemeClr>
            </a:gs>
            <a:gs pos="50000">
              <a:schemeClr val="accent1">
                <a:lumMod val="0"/>
                <a:lumOff val="100000"/>
                <a:alpha val="29000"/>
              </a:schemeClr>
            </a:gs>
            <a:gs pos="71000">
              <a:schemeClr val="accent1">
                <a:lumMod val="45000"/>
                <a:lumOff val="55000"/>
                <a:alpha val="46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6296" y="2701636"/>
            <a:ext cx="11535507" cy="1182249"/>
          </a:xfrm>
        </p:spPr>
        <p:txBody>
          <a:bodyPr>
            <a:noAutofit/>
          </a:bodyPr>
          <a:lstStyle/>
          <a:p>
            <a:r>
              <a:rPr lang="en-US" sz="4000" b="1" dirty="0"/>
              <a:t>New Perspectives   </a:t>
            </a:r>
            <a:br>
              <a:rPr lang="en-US" sz="2400" dirty="0"/>
            </a:br>
            <a:r>
              <a:rPr lang="en-US" sz="2400" dirty="0"/>
              <a:t>View virtual stewardship examples from two or more schools before </a:t>
            </a:r>
            <a:br>
              <a:rPr lang="en-US" sz="2400" dirty="0"/>
            </a:br>
            <a:r>
              <a:rPr lang="en-US" sz="2400" dirty="0"/>
              <a:t>open discussion with all participants.</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6042"/>
                    </a14:imgEffect>
                    <a14:imgEffect>
                      <a14:saturation sat="122000"/>
                    </a14:imgEffect>
                  </a14:imgLayer>
                </a14:imgProps>
              </a:ext>
              <a:ext uri="{28A0092B-C50C-407E-A947-70E740481C1C}">
                <a14:useLocalDpi xmlns:a14="http://schemas.microsoft.com/office/drawing/2010/main" val="0"/>
              </a:ext>
            </a:extLst>
          </a:blip>
          <a:stretch>
            <a:fillRect/>
          </a:stretch>
        </p:blipFill>
        <p:spPr>
          <a:xfrm>
            <a:off x="4194545" y="105100"/>
            <a:ext cx="3609975" cy="1924050"/>
          </a:xfrm>
          <a:prstGeom prst="rect">
            <a:avLst/>
          </a:prstGeom>
          <a:solidFill>
            <a:schemeClr val="accent1">
              <a:alpha val="26000"/>
            </a:schemeClr>
          </a:solidFill>
          <a:effectLst>
            <a:softEdge rad="165100"/>
          </a:effectLst>
        </p:spPr>
      </p:pic>
      <p:sp>
        <p:nvSpPr>
          <p:cNvPr id="6" name="Rectangle 5"/>
          <p:cNvSpPr/>
          <p:nvPr/>
        </p:nvSpPr>
        <p:spPr>
          <a:xfrm>
            <a:off x="4561970" y="1959835"/>
            <a:ext cx="2923301" cy="646331"/>
          </a:xfrm>
          <a:prstGeom prst="rect">
            <a:avLst/>
          </a:prstGeom>
        </p:spPr>
        <p:txBody>
          <a:bodyPr wrap="none">
            <a:spAutoFit/>
          </a:bodyPr>
          <a:lstStyle/>
          <a:p>
            <a:pPr algn="ctr"/>
            <a:r>
              <a:rPr lang="en-US" dirty="0"/>
              <a:t>Breakout 3 – Donor Relations</a:t>
            </a:r>
          </a:p>
          <a:p>
            <a:pPr algn="ctr"/>
            <a:r>
              <a:rPr lang="en-US" dirty="0"/>
              <a:t>Thursday, July 30, 2020 </a:t>
            </a:r>
          </a:p>
        </p:txBody>
      </p:sp>
      <p:pic>
        <p:nvPicPr>
          <p:cNvPr id="1029" name="Picture 5" descr="MU College of Veterinary Medicine - Research and Graduate Studies">
            <a:extLst>
              <a:ext uri="{FF2B5EF4-FFF2-40B4-BE49-F238E27FC236}">
                <a16:creationId xmlns:a16="http://schemas.microsoft.com/office/drawing/2014/main" id="{E499D3F3-FE7F-4C25-9684-83F0AB2547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8286" y="4964862"/>
            <a:ext cx="3238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knife, table&#10;&#10;Description automatically generated">
            <a:extLst>
              <a:ext uri="{FF2B5EF4-FFF2-40B4-BE49-F238E27FC236}">
                <a16:creationId xmlns:a16="http://schemas.microsoft.com/office/drawing/2014/main" id="{F98BA9EA-BB9F-4E5C-B7F3-B0DFD1ADA13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6346" y="4878589"/>
            <a:ext cx="4010997" cy="1316549"/>
          </a:xfrm>
          <a:prstGeom prst="rect">
            <a:avLst/>
          </a:prstGeom>
        </p:spPr>
      </p:pic>
      <p:sp>
        <p:nvSpPr>
          <p:cNvPr id="9" name="Rectangle 8">
            <a:extLst>
              <a:ext uri="{FF2B5EF4-FFF2-40B4-BE49-F238E27FC236}">
                <a16:creationId xmlns:a16="http://schemas.microsoft.com/office/drawing/2014/main" id="{4947F74D-1943-4C8B-BE06-7C811A32E9B7}"/>
              </a:ext>
            </a:extLst>
          </p:cNvPr>
          <p:cNvSpPr/>
          <p:nvPr/>
        </p:nvSpPr>
        <p:spPr>
          <a:xfrm>
            <a:off x="2288286" y="6185684"/>
            <a:ext cx="2438488" cy="369332"/>
          </a:xfrm>
          <a:prstGeom prst="rect">
            <a:avLst/>
          </a:prstGeom>
        </p:spPr>
        <p:txBody>
          <a:bodyPr wrap="none">
            <a:spAutoFit/>
          </a:bodyPr>
          <a:lstStyle/>
          <a:p>
            <a:r>
              <a:rPr lang="en-US" u="sng" dirty="0">
                <a:solidFill>
                  <a:srgbClr val="0563C1"/>
                </a:solidFill>
                <a:latin typeface="Calibri" panose="020F0502020204030204" pitchFamily="34" charset="0"/>
                <a:ea typeface="Calibri" panose="020F0502020204030204" pitchFamily="34" charset="0"/>
                <a:hlinkClick r:id="rId6"/>
              </a:rPr>
              <a:t>HarmonJ@missouri.edu</a:t>
            </a:r>
            <a:endParaRPr lang="en-US" dirty="0"/>
          </a:p>
        </p:txBody>
      </p:sp>
      <p:sp>
        <p:nvSpPr>
          <p:cNvPr id="17" name="Rectangle 16">
            <a:extLst>
              <a:ext uri="{FF2B5EF4-FFF2-40B4-BE49-F238E27FC236}">
                <a16:creationId xmlns:a16="http://schemas.microsoft.com/office/drawing/2014/main" id="{BA15F2C1-42E9-47D1-96D6-D2BC86F2171B}"/>
              </a:ext>
            </a:extLst>
          </p:cNvPr>
          <p:cNvSpPr/>
          <p:nvPr/>
        </p:nvSpPr>
        <p:spPr>
          <a:xfrm>
            <a:off x="7485271" y="6200691"/>
            <a:ext cx="2321405" cy="369332"/>
          </a:xfrm>
          <a:prstGeom prst="rect">
            <a:avLst/>
          </a:prstGeom>
        </p:spPr>
        <p:txBody>
          <a:bodyPr wrap="none">
            <a:spAutoFit/>
          </a:bodyPr>
          <a:lstStyle/>
          <a:p>
            <a:r>
              <a:rPr lang="en-US" u="sng" dirty="0">
                <a:solidFill>
                  <a:srgbClr val="0563C1"/>
                </a:solidFill>
                <a:latin typeface="Calibri" panose="020F0502020204030204" pitchFamily="34" charset="0"/>
                <a:ea typeface="Calibri" panose="020F0502020204030204" pitchFamily="34" charset="0"/>
              </a:rPr>
              <a:t>jbyczyns@uoguelph.ca</a:t>
            </a:r>
            <a:endParaRPr lang="en-US" dirty="0"/>
          </a:p>
        </p:txBody>
      </p:sp>
      <p:sp>
        <p:nvSpPr>
          <p:cNvPr id="13" name="Subtitle 2">
            <a:extLst>
              <a:ext uri="{FF2B5EF4-FFF2-40B4-BE49-F238E27FC236}">
                <a16:creationId xmlns:a16="http://schemas.microsoft.com/office/drawing/2014/main" id="{C308B5F8-A5D8-4187-999B-FA6C40FD545D}"/>
              </a:ext>
            </a:extLst>
          </p:cNvPr>
          <p:cNvSpPr>
            <a:spLocks noGrp="1"/>
          </p:cNvSpPr>
          <p:nvPr>
            <p:ph type="subTitle" idx="1"/>
          </p:nvPr>
        </p:nvSpPr>
        <p:spPr>
          <a:xfrm>
            <a:off x="1442702" y="3903613"/>
            <a:ext cx="4655977" cy="1207326"/>
          </a:xfrm>
        </p:spPr>
        <p:txBody>
          <a:bodyPr>
            <a:normAutofit/>
          </a:bodyPr>
          <a:lstStyle/>
          <a:p>
            <a:r>
              <a:rPr lang="en-US" b="1" i="1" dirty="0"/>
              <a:t>Janie Harmon</a:t>
            </a:r>
          </a:p>
          <a:p>
            <a:r>
              <a:rPr lang="en-US" b="1" i="1" dirty="0"/>
              <a:t>Senior Director of Advancement</a:t>
            </a:r>
            <a:endParaRPr lang="en-US" dirty="0"/>
          </a:p>
          <a:p>
            <a:endParaRPr lang="en-US" b="1" i="1" dirty="0"/>
          </a:p>
        </p:txBody>
      </p:sp>
      <p:sp>
        <p:nvSpPr>
          <p:cNvPr id="15" name="Subtitle 2">
            <a:extLst>
              <a:ext uri="{FF2B5EF4-FFF2-40B4-BE49-F238E27FC236}">
                <a16:creationId xmlns:a16="http://schemas.microsoft.com/office/drawing/2014/main" id="{63913FDB-E48A-4D48-B6A2-2CE74B011962}"/>
              </a:ext>
            </a:extLst>
          </p:cNvPr>
          <p:cNvSpPr txBox="1">
            <a:spLocks/>
          </p:cNvSpPr>
          <p:nvPr/>
        </p:nvSpPr>
        <p:spPr>
          <a:xfrm>
            <a:off x="7085930" y="3903613"/>
            <a:ext cx="4655977" cy="12073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1" dirty="0"/>
              <a:t>Julie Byczynski</a:t>
            </a:r>
          </a:p>
          <a:p>
            <a:r>
              <a:rPr lang="en-US" b="1" i="1" dirty="0"/>
              <a:t>Director of Advancement</a:t>
            </a:r>
          </a:p>
        </p:txBody>
      </p:sp>
    </p:spTree>
    <p:extLst>
      <p:ext uri="{BB962C8B-B14F-4D97-AF65-F5344CB8AC3E}">
        <p14:creationId xmlns:p14="http://schemas.microsoft.com/office/powerpoint/2010/main" val="1523716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16">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18">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3DA91E-0BB0-49AE-8621-69340D33127E}"/>
              </a:ext>
            </a:extLst>
          </p:cNvPr>
          <p:cNvSpPr>
            <a:spLocks noGrp="1"/>
          </p:cNvSpPr>
          <p:nvPr>
            <p:ph type="title"/>
          </p:nvPr>
        </p:nvSpPr>
        <p:spPr>
          <a:xfrm>
            <a:off x="686834" y="591344"/>
            <a:ext cx="3200400" cy="5585619"/>
          </a:xfrm>
        </p:spPr>
        <p:txBody>
          <a:bodyPr>
            <a:normAutofit/>
          </a:bodyPr>
          <a:lstStyle/>
          <a:p>
            <a:r>
              <a:rPr lang="en-US" sz="4100" dirty="0">
                <a:solidFill>
                  <a:srgbClr val="FFFFFF"/>
                </a:solidFill>
              </a:rPr>
              <a:t>Additional Stories</a:t>
            </a:r>
            <a:br>
              <a:rPr lang="en-US" sz="4100" dirty="0">
                <a:solidFill>
                  <a:srgbClr val="FFFFFF"/>
                </a:solidFill>
              </a:rPr>
            </a:br>
            <a:br>
              <a:rPr lang="en-US" sz="4100" dirty="0">
                <a:solidFill>
                  <a:srgbClr val="FFFFFF"/>
                </a:solidFill>
              </a:rPr>
            </a:br>
            <a:br>
              <a:rPr lang="en-US" sz="4100" dirty="0">
                <a:solidFill>
                  <a:srgbClr val="FFFFFF"/>
                </a:solidFill>
              </a:rPr>
            </a:br>
            <a:br>
              <a:rPr lang="en-US" sz="4100" dirty="0">
                <a:solidFill>
                  <a:srgbClr val="FFFFFF"/>
                </a:solidFill>
              </a:rPr>
            </a:br>
            <a:br>
              <a:rPr lang="en-US" sz="4100" dirty="0">
                <a:solidFill>
                  <a:srgbClr val="FFFFFF"/>
                </a:solidFill>
              </a:rPr>
            </a:br>
            <a:endParaRPr lang="en-US" sz="4100" dirty="0">
              <a:solidFill>
                <a:srgbClr val="FFFFFF"/>
              </a:solidFill>
            </a:endParaRPr>
          </a:p>
        </p:txBody>
      </p:sp>
      <p:sp>
        <p:nvSpPr>
          <p:cNvPr id="69"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0" name="Content Placeholder 2">
            <a:extLst>
              <a:ext uri="{FF2B5EF4-FFF2-40B4-BE49-F238E27FC236}">
                <a16:creationId xmlns:a16="http://schemas.microsoft.com/office/drawing/2014/main" id="{08F67D60-1D88-4B37-9910-2B0AB77AA76C}"/>
              </a:ext>
            </a:extLst>
          </p:cNvPr>
          <p:cNvSpPr>
            <a:spLocks noGrp="1"/>
          </p:cNvSpPr>
          <p:nvPr>
            <p:ph idx="1"/>
          </p:nvPr>
        </p:nvSpPr>
        <p:spPr>
          <a:xfrm>
            <a:off x="4447308" y="591344"/>
            <a:ext cx="6906491" cy="5585619"/>
          </a:xfrm>
        </p:spPr>
        <p:txBody>
          <a:bodyPr anchor="ctr">
            <a:normAutofit/>
          </a:bodyPr>
          <a:lstStyle/>
          <a:p>
            <a:pPr marL="0" indent="0">
              <a:buNone/>
            </a:pPr>
            <a:endParaRPr lang="en-US" dirty="0"/>
          </a:p>
          <a:p>
            <a:pPr marL="0" indent="0">
              <a:buNone/>
            </a:pPr>
            <a:endParaRPr lang="en-US" dirty="0"/>
          </a:p>
        </p:txBody>
      </p:sp>
      <p:sp>
        <p:nvSpPr>
          <p:cNvPr id="4" name="Rectangle 3">
            <a:extLst>
              <a:ext uri="{FF2B5EF4-FFF2-40B4-BE49-F238E27FC236}">
                <a16:creationId xmlns:a16="http://schemas.microsoft.com/office/drawing/2014/main" id="{BA18F7B2-42B6-4C8C-9971-0B83F413E088}"/>
              </a:ext>
            </a:extLst>
          </p:cNvPr>
          <p:cNvSpPr/>
          <p:nvPr/>
        </p:nvSpPr>
        <p:spPr>
          <a:xfrm>
            <a:off x="4385629" y="350279"/>
            <a:ext cx="6968170" cy="739754"/>
          </a:xfrm>
          <a:prstGeom prst="rect">
            <a:avLst/>
          </a:prstGeom>
        </p:spPr>
        <p:txBody>
          <a:bodyPr wrap="square">
            <a:spAutoFit/>
          </a:bodyPr>
          <a:lstStyle/>
          <a:p>
            <a:pPr algn="ctr">
              <a:lnSpc>
                <a:spcPct val="150000"/>
              </a:lnSpc>
            </a:pPr>
            <a:r>
              <a:rPr lang="en-US" sz="3200" dirty="0">
                <a:solidFill>
                  <a:srgbClr val="333333"/>
                </a:solidFill>
                <a:latin typeface="Arial" panose="020B0604020202020204" pitchFamily="34" charset="0"/>
                <a:ea typeface="Calibri" panose="020F0502020204030204" pitchFamily="34" charset="0"/>
                <a:cs typeface="Arial" panose="020B0604020202020204" pitchFamily="34" charset="0"/>
              </a:rPr>
              <a:t>Welcome to the </a:t>
            </a:r>
            <a:r>
              <a:rPr lang="en-US" sz="3200" dirty="0" err="1">
                <a:solidFill>
                  <a:srgbClr val="333333"/>
                </a:solidFill>
                <a:latin typeface="Arial" panose="020B0604020202020204" pitchFamily="34" charset="0"/>
                <a:ea typeface="Calibri" panose="020F0502020204030204" pitchFamily="34" charset="0"/>
                <a:cs typeface="Arial" panose="020B0604020202020204" pitchFamily="34" charset="0"/>
              </a:rPr>
              <a:t>Connaway</a:t>
            </a:r>
            <a:r>
              <a:rPr lang="en-US" sz="3200" dirty="0">
                <a:solidFill>
                  <a:srgbClr val="333333"/>
                </a:solidFill>
                <a:latin typeface="Arial" panose="020B0604020202020204" pitchFamily="34" charset="0"/>
                <a:ea typeface="Calibri" panose="020F0502020204030204" pitchFamily="34" charset="0"/>
                <a:cs typeface="Arial" panose="020B0604020202020204" pitchFamily="34" charset="0"/>
              </a:rPr>
              <a:t> Society</a:t>
            </a:r>
            <a:endParaRPr lang="en-US" sz="3200" dirty="0">
              <a:latin typeface="Arial" panose="020B0604020202020204" pitchFamily="34" charset="0"/>
              <a:cs typeface="Arial" panose="020B0604020202020204" pitchFamily="34" charset="0"/>
            </a:endParaRPr>
          </a:p>
        </p:txBody>
      </p:sp>
      <p:pic>
        <p:nvPicPr>
          <p:cNvPr id="5" name="Online Media 4" title="Connaway Society Welcome">
            <a:hlinkClick r:id="" action="ppaction://media"/>
            <a:extLst>
              <a:ext uri="{FF2B5EF4-FFF2-40B4-BE49-F238E27FC236}">
                <a16:creationId xmlns:a16="http://schemas.microsoft.com/office/drawing/2014/main" id="{7510D274-9453-4FB3-98C8-1A99734B1F23}"/>
              </a:ext>
            </a:extLst>
          </p:cNvPr>
          <p:cNvPicPr>
            <a:picLocks noRot="1" noChangeAspect="1"/>
          </p:cNvPicPr>
          <p:nvPr>
            <a:videoFile r:link="rId1"/>
          </p:nvPr>
        </p:nvPicPr>
        <p:blipFill>
          <a:blip r:embed="rId3"/>
          <a:stretch>
            <a:fillRect/>
          </a:stretch>
        </p:blipFill>
        <p:spPr>
          <a:xfrm>
            <a:off x="4672127" y="1531304"/>
            <a:ext cx="6888308" cy="3880737"/>
          </a:xfrm>
          <a:prstGeom prst="rect">
            <a:avLst/>
          </a:prstGeom>
        </p:spPr>
      </p:pic>
    </p:spTree>
    <p:extLst>
      <p:ext uri="{BB962C8B-B14F-4D97-AF65-F5344CB8AC3E}">
        <p14:creationId xmlns:p14="http://schemas.microsoft.com/office/powerpoint/2010/main" val="247323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24000">
              <a:schemeClr val="bg1">
                <a:alpha val="0"/>
              </a:schemeClr>
            </a:gs>
            <a:gs pos="50000">
              <a:schemeClr val="accent1">
                <a:lumMod val="0"/>
                <a:lumOff val="100000"/>
                <a:alpha val="29000"/>
              </a:schemeClr>
            </a:gs>
            <a:gs pos="71000">
              <a:schemeClr val="accent1">
                <a:lumMod val="45000"/>
                <a:lumOff val="55000"/>
                <a:alpha val="46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67086" y="2666995"/>
            <a:ext cx="4655977" cy="1207326"/>
          </a:xfrm>
        </p:spPr>
        <p:txBody>
          <a:bodyPr>
            <a:normAutofit/>
          </a:bodyPr>
          <a:lstStyle/>
          <a:p>
            <a:r>
              <a:rPr lang="en-US" b="1" i="1" dirty="0"/>
              <a:t>Janie Harmon</a:t>
            </a:r>
          </a:p>
          <a:p>
            <a:r>
              <a:rPr lang="en-US" b="1" i="1" dirty="0"/>
              <a:t>Senior Director of Advancement</a:t>
            </a:r>
            <a:endParaRPr lang="en-US" dirty="0"/>
          </a:p>
          <a:p>
            <a:endParaRPr lang="en-US" b="1" i="1"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6042"/>
                    </a14:imgEffect>
                    <a14:imgEffect>
                      <a14:saturation sat="122000"/>
                    </a14:imgEffect>
                  </a14:imgLayer>
                </a14:imgProps>
              </a:ext>
              <a:ext uri="{28A0092B-C50C-407E-A947-70E740481C1C}">
                <a14:useLocalDpi xmlns:a14="http://schemas.microsoft.com/office/drawing/2010/main" val="0"/>
              </a:ext>
            </a:extLst>
          </a:blip>
          <a:stretch>
            <a:fillRect/>
          </a:stretch>
        </p:blipFill>
        <p:spPr>
          <a:xfrm>
            <a:off x="4194545" y="105100"/>
            <a:ext cx="3609975" cy="1924050"/>
          </a:xfrm>
          <a:prstGeom prst="rect">
            <a:avLst/>
          </a:prstGeom>
          <a:solidFill>
            <a:schemeClr val="accent1">
              <a:alpha val="26000"/>
            </a:schemeClr>
          </a:solidFill>
          <a:effectLst>
            <a:softEdge rad="165100"/>
          </a:effectLst>
        </p:spPr>
      </p:pic>
      <p:sp>
        <p:nvSpPr>
          <p:cNvPr id="6" name="Rectangle 5"/>
          <p:cNvSpPr/>
          <p:nvPr/>
        </p:nvSpPr>
        <p:spPr>
          <a:xfrm>
            <a:off x="1312368" y="1959835"/>
            <a:ext cx="9422516" cy="523220"/>
          </a:xfrm>
          <a:prstGeom prst="rect">
            <a:avLst/>
          </a:prstGeom>
        </p:spPr>
        <p:txBody>
          <a:bodyPr wrap="none">
            <a:spAutoFit/>
          </a:bodyPr>
          <a:lstStyle/>
          <a:p>
            <a:pPr algn="ctr"/>
            <a:r>
              <a:rPr lang="en-US" sz="2800" b="1" dirty="0">
                <a:solidFill>
                  <a:schemeClr val="accent1">
                    <a:lumMod val="75000"/>
                  </a:schemeClr>
                </a:solidFill>
              </a:rPr>
              <a:t>THANK YOU FOR JOINING OUR DONOR RELATIONS BREAKOUT</a:t>
            </a:r>
          </a:p>
        </p:txBody>
      </p:sp>
      <p:sp>
        <p:nvSpPr>
          <p:cNvPr id="16" name="Subtitle 2"/>
          <p:cNvSpPr txBox="1">
            <a:spLocks/>
          </p:cNvSpPr>
          <p:nvPr/>
        </p:nvSpPr>
        <p:spPr>
          <a:xfrm>
            <a:off x="7110314" y="2666995"/>
            <a:ext cx="4655977" cy="12073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1" dirty="0"/>
              <a:t>Julie Byczynski</a:t>
            </a:r>
          </a:p>
          <a:p>
            <a:r>
              <a:rPr lang="en-US" b="1" i="1" dirty="0"/>
              <a:t>Director of Advancement</a:t>
            </a:r>
          </a:p>
        </p:txBody>
      </p:sp>
      <p:pic>
        <p:nvPicPr>
          <p:cNvPr id="1029" name="Picture 5" descr="MU College of Veterinary Medicine - Research and Graduate Studies">
            <a:extLst>
              <a:ext uri="{FF2B5EF4-FFF2-40B4-BE49-F238E27FC236}">
                <a16:creationId xmlns:a16="http://schemas.microsoft.com/office/drawing/2014/main" id="{E499D3F3-FE7F-4C25-9684-83F0AB2547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8286" y="3672510"/>
            <a:ext cx="3238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knife, table&#10;&#10;Description automatically generated">
            <a:extLst>
              <a:ext uri="{FF2B5EF4-FFF2-40B4-BE49-F238E27FC236}">
                <a16:creationId xmlns:a16="http://schemas.microsoft.com/office/drawing/2014/main" id="{F98BA9EA-BB9F-4E5C-B7F3-B0DFD1ADA13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38119" y="3520178"/>
            <a:ext cx="4010997" cy="1316549"/>
          </a:xfrm>
          <a:prstGeom prst="rect">
            <a:avLst/>
          </a:prstGeom>
        </p:spPr>
      </p:pic>
      <p:sp>
        <p:nvSpPr>
          <p:cNvPr id="9" name="Rectangle 8">
            <a:extLst>
              <a:ext uri="{FF2B5EF4-FFF2-40B4-BE49-F238E27FC236}">
                <a16:creationId xmlns:a16="http://schemas.microsoft.com/office/drawing/2014/main" id="{4947F74D-1943-4C8B-BE06-7C811A32E9B7}"/>
              </a:ext>
            </a:extLst>
          </p:cNvPr>
          <p:cNvSpPr/>
          <p:nvPr/>
        </p:nvSpPr>
        <p:spPr>
          <a:xfrm>
            <a:off x="2312670" y="4844564"/>
            <a:ext cx="2438488" cy="369332"/>
          </a:xfrm>
          <a:prstGeom prst="rect">
            <a:avLst/>
          </a:prstGeom>
        </p:spPr>
        <p:txBody>
          <a:bodyPr wrap="none">
            <a:spAutoFit/>
          </a:bodyPr>
          <a:lstStyle/>
          <a:p>
            <a:r>
              <a:rPr lang="en-US" u="sng" dirty="0">
                <a:solidFill>
                  <a:srgbClr val="0563C1"/>
                </a:solidFill>
                <a:latin typeface="Calibri" panose="020F0502020204030204" pitchFamily="34" charset="0"/>
                <a:ea typeface="Calibri" panose="020F0502020204030204" pitchFamily="34" charset="0"/>
                <a:hlinkClick r:id="rId6"/>
              </a:rPr>
              <a:t>HarmonJ@missouri.edu</a:t>
            </a:r>
            <a:endParaRPr lang="en-US" dirty="0"/>
          </a:p>
        </p:txBody>
      </p:sp>
      <p:sp>
        <p:nvSpPr>
          <p:cNvPr id="17" name="Rectangle 16">
            <a:extLst>
              <a:ext uri="{FF2B5EF4-FFF2-40B4-BE49-F238E27FC236}">
                <a16:creationId xmlns:a16="http://schemas.microsoft.com/office/drawing/2014/main" id="{BA15F2C1-42E9-47D1-96D6-D2BC86F2171B}"/>
              </a:ext>
            </a:extLst>
          </p:cNvPr>
          <p:cNvSpPr/>
          <p:nvPr/>
        </p:nvSpPr>
        <p:spPr>
          <a:xfrm>
            <a:off x="7509655" y="4859571"/>
            <a:ext cx="2321405" cy="369332"/>
          </a:xfrm>
          <a:prstGeom prst="rect">
            <a:avLst/>
          </a:prstGeom>
        </p:spPr>
        <p:txBody>
          <a:bodyPr wrap="none">
            <a:spAutoFit/>
          </a:bodyPr>
          <a:lstStyle/>
          <a:p>
            <a:r>
              <a:rPr lang="en-US" u="sng" dirty="0">
                <a:solidFill>
                  <a:srgbClr val="0563C1"/>
                </a:solidFill>
                <a:latin typeface="Calibri" panose="020F0502020204030204" pitchFamily="34" charset="0"/>
                <a:ea typeface="Calibri" panose="020F0502020204030204" pitchFamily="34" charset="0"/>
              </a:rPr>
              <a:t>jbyczyns@uoguelph.ca</a:t>
            </a:r>
            <a:endParaRPr lang="en-US" dirty="0"/>
          </a:p>
        </p:txBody>
      </p:sp>
      <p:sp>
        <p:nvSpPr>
          <p:cNvPr id="5" name="TextBox 4">
            <a:extLst>
              <a:ext uri="{FF2B5EF4-FFF2-40B4-BE49-F238E27FC236}">
                <a16:creationId xmlns:a16="http://schemas.microsoft.com/office/drawing/2014/main" id="{97B9F1D7-9FC1-4964-8319-9A6811DFBB2B}"/>
              </a:ext>
            </a:extLst>
          </p:cNvPr>
          <p:cNvSpPr txBox="1"/>
          <p:nvPr/>
        </p:nvSpPr>
        <p:spPr>
          <a:xfrm>
            <a:off x="264159" y="5484221"/>
            <a:ext cx="11502131" cy="1261884"/>
          </a:xfrm>
          <a:prstGeom prst="rect">
            <a:avLst/>
          </a:prstGeom>
          <a:noFill/>
        </p:spPr>
        <p:txBody>
          <a:bodyPr wrap="square" rtlCol="0">
            <a:spAutoFit/>
          </a:bodyPr>
          <a:lstStyle/>
          <a:p>
            <a:pPr algn="ctr"/>
            <a:r>
              <a:rPr lang="en-US" sz="2800" b="1" dirty="0">
                <a:solidFill>
                  <a:schemeClr val="accent1">
                    <a:lumMod val="75000"/>
                  </a:schemeClr>
                </a:solidFill>
              </a:rPr>
              <a:t>Big thank you to our Moderators: </a:t>
            </a:r>
          </a:p>
          <a:p>
            <a:pPr algn="ctr"/>
            <a:r>
              <a:rPr lang="en-US" sz="2400" b="1"/>
              <a:t>Anila </a:t>
            </a:r>
            <a:r>
              <a:rPr lang="en-US" sz="2400" b="1" dirty="0"/>
              <a:t>Mehmood </a:t>
            </a:r>
            <a:r>
              <a:rPr lang="en-US" sz="2400" b="1" i="1" dirty="0"/>
              <a:t>Stewardship Coordinator, UC Davis School of Veterinary Medicine </a:t>
            </a:r>
          </a:p>
          <a:p>
            <a:pPr algn="ctr"/>
            <a:r>
              <a:rPr lang="en-US" sz="2400" b="1" dirty="0"/>
              <a:t>Rachel </a:t>
            </a:r>
            <a:r>
              <a:rPr lang="en-US" sz="2400" b="1" dirty="0" err="1"/>
              <a:t>Thudium</a:t>
            </a:r>
            <a:r>
              <a:rPr lang="en-US" sz="2400" b="1" dirty="0"/>
              <a:t>, </a:t>
            </a:r>
            <a:r>
              <a:rPr lang="en-US" sz="2400" b="1" i="1" dirty="0"/>
              <a:t>University of Missouri</a:t>
            </a:r>
          </a:p>
        </p:txBody>
      </p:sp>
    </p:spTree>
    <p:extLst>
      <p:ext uri="{BB962C8B-B14F-4D97-AF65-F5344CB8AC3E}">
        <p14:creationId xmlns:p14="http://schemas.microsoft.com/office/powerpoint/2010/main" val="2164092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70B4E6-BA2F-4625-A364-C38CE9BBB6AF}"/>
              </a:ext>
            </a:extLst>
          </p:cNvPr>
          <p:cNvSpPr>
            <a:spLocks noGrp="1"/>
          </p:cNvSpPr>
          <p:nvPr>
            <p:ph type="title"/>
          </p:nvPr>
        </p:nvSpPr>
        <p:spPr>
          <a:xfrm>
            <a:off x="686834" y="1153572"/>
            <a:ext cx="3200400" cy="4461163"/>
          </a:xfrm>
        </p:spPr>
        <p:txBody>
          <a:bodyPr>
            <a:normAutofit/>
          </a:bodyPr>
          <a:lstStyle/>
          <a:p>
            <a:r>
              <a:rPr lang="en-US" b="1" dirty="0"/>
              <a:t>SESSION AGENDA </a:t>
            </a:r>
            <a:br>
              <a:rPr lang="en-US" b="1" dirty="0"/>
            </a:b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DC82C61-C9B3-43D9-9E71-29A98F3C3D0A}"/>
              </a:ext>
            </a:extLst>
          </p:cNvPr>
          <p:cNvSpPr>
            <a:spLocks noGrp="1"/>
          </p:cNvSpPr>
          <p:nvPr>
            <p:ph idx="1"/>
          </p:nvPr>
        </p:nvSpPr>
        <p:spPr>
          <a:xfrm>
            <a:off x="4447308" y="591344"/>
            <a:ext cx="6906491" cy="5585619"/>
          </a:xfrm>
        </p:spPr>
        <p:txBody>
          <a:bodyPr anchor="ctr">
            <a:normAutofit/>
          </a:bodyPr>
          <a:lstStyle/>
          <a:p>
            <a:pPr marL="0" indent="0">
              <a:buNone/>
            </a:pPr>
            <a:r>
              <a:rPr lang="en-US" b="1" dirty="0">
                <a:solidFill>
                  <a:schemeClr val="accent2">
                    <a:lumMod val="75000"/>
                  </a:schemeClr>
                </a:solidFill>
              </a:rPr>
              <a:t>A ROUNDTABLE DISCUSSION: </a:t>
            </a:r>
          </a:p>
          <a:p>
            <a:pPr marL="0" indent="0">
              <a:buNone/>
            </a:pPr>
            <a:r>
              <a:rPr lang="en-US" b="1" dirty="0">
                <a:solidFill>
                  <a:schemeClr val="accent2">
                    <a:lumMod val="75000"/>
                  </a:schemeClr>
                </a:solidFill>
              </a:rPr>
              <a:t>New Perspectives on Stewardship</a:t>
            </a:r>
          </a:p>
          <a:p>
            <a:pPr marL="0" indent="0">
              <a:buNone/>
            </a:pPr>
            <a:endParaRPr lang="en-US" b="1" dirty="0"/>
          </a:p>
          <a:p>
            <a:pPr marL="514350" indent="-514350">
              <a:buAutoNum type="arabicPeriod"/>
            </a:pPr>
            <a:r>
              <a:rPr lang="en-US" b="1" dirty="0"/>
              <a:t>Introductions and House Rules</a:t>
            </a:r>
          </a:p>
          <a:p>
            <a:pPr marL="514350" indent="-514350">
              <a:buFont typeface="+mj-lt"/>
              <a:buAutoNum type="arabicPeriod"/>
            </a:pPr>
            <a:endParaRPr lang="en-US" b="1" dirty="0"/>
          </a:p>
          <a:p>
            <a:pPr marL="514350" indent="-514350">
              <a:buAutoNum type="arabicPeriod"/>
            </a:pPr>
            <a:r>
              <a:rPr lang="en-US" b="1" dirty="0"/>
              <a:t>Two case studies</a:t>
            </a:r>
          </a:p>
          <a:p>
            <a:pPr marL="457200" lvl="1" indent="0">
              <a:buNone/>
            </a:pPr>
            <a:r>
              <a:rPr lang="en-US" dirty="0"/>
              <a:t>a. Named Space Unveiling on Instagram - Guelph</a:t>
            </a:r>
          </a:p>
          <a:p>
            <a:pPr marL="457200" lvl="1" indent="0">
              <a:buNone/>
            </a:pPr>
            <a:r>
              <a:rPr lang="en-US" dirty="0"/>
              <a:t>b. Virtual $1M Gift Announcement – Missouri</a:t>
            </a:r>
          </a:p>
          <a:p>
            <a:pPr marL="914400" lvl="1" indent="-457200">
              <a:buFont typeface="+mj-lt"/>
              <a:buAutoNum type="arabicPeriod"/>
            </a:pPr>
            <a:endParaRPr lang="en-US" b="1" dirty="0"/>
          </a:p>
          <a:p>
            <a:pPr marL="514350" indent="-514350">
              <a:buFont typeface="+mj-lt"/>
              <a:buAutoNum type="arabicPeriod"/>
            </a:pPr>
            <a:r>
              <a:rPr lang="en-US" b="1" dirty="0"/>
              <a:t>Your stories and questions</a:t>
            </a:r>
          </a:p>
        </p:txBody>
      </p:sp>
    </p:spTree>
    <p:extLst>
      <p:ext uri="{BB962C8B-B14F-4D97-AF65-F5344CB8AC3E}">
        <p14:creationId xmlns:p14="http://schemas.microsoft.com/office/powerpoint/2010/main" val="2411339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16">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18">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3DA91E-0BB0-49AE-8621-69340D33127E}"/>
              </a:ext>
            </a:extLst>
          </p:cNvPr>
          <p:cNvSpPr>
            <a:spLocks noGrp="1"/>
          </p:cNvSpPr>
          <p:nvPr>
            <p:ph type="title"/>
          </p:nvPr>
        </p:nvSpPr>
        <p:spPr>
          <a:xfrm>
            <a:off x="686834" y="591344"/>
            <a:ext cx="3200400" cy="5585619"/>
          </a:xfrm>
        </p:spPr>
        <p:txBody>
          <a:bodyPr>
            <a:normAutofit/>
          </a:bodyPr>
          <a:lstStyle/>
          <a:p>
            <a:r>
              <a:rPr lang="en-US" sz="4100" dirty="0">
                <a:solidFill>
                  <a:srgbClr val="FFFFFF"/>
                </a:solidFill>
              </a:rPr>
              <a:t>Introductions &amp;</a:t>
            </a:r>
            <a:br>
              <a:rPr lang="en-US" sz="4100" dirty="0">
                <a:solidFill>
                  <a:srgbClr val="FFFFFF"/>
                </a:solidFill>
              </a:rPr>
            </a:br>
            <a:r>
              <a:rPr lang="en-US" sz="4100" dirty="0">
                <a:solidFill>
                  <a:srgbClr val="FFFFFF"/>
                </a:solidFill>
              </a:rPr>
              <a:t>House Rules</a:t>
            </a:r>
            <a:br>
              <a:rPr lang="en-US" sz="4100" dirty="0">
                <a:solidFill>
                  <a:srgbClr val="FFFFFF"/>
                </a:solidFill>
              </a:rPr>
            </a:br>
            <a:br>
              <a:rPr lang="en-US" sz="4100" dirty="0">
                <a:solidFill>
                  <a:srgbClr val="FFFFFF"/>
                </a:solidFill>
              </a:rPr>
            </a:br>
            <a:br>
              <a:rPr lang="en-US" sz="4100" dirty="0">
                <a:solidFill>
                  <a:srgbClr val="FFFFFF"/>
                </a:solidFill>
              </a:rPr>
            </a:br>
            <a:br>
              <a:rPr lang="en-US" sz="4100" dirty="0">
                <a:solidFill>
                  <a:srgbClr val="FFFFFF"/>
                </a:solidFill>
              </a:rPr>
            </a:br>
            <a:br>
              <a:rPr lang="en-US" sz="4100" dirty="0">
                <a:solidFill>
                  <a:srgbClr val="FFFFFF"/>
                </a:solidFill>
              </a:rPr>
            </a:br>
            <a:r>
              <a:rPr lang="en-US" sz="4100" dirty="0">
                <a:solidFill>
                  <a:srgbClr val="FFFFFF"/>
                </a:solidFill>
              </a:rPr>
              <a:t>Janie</a:t>
            </a:r>
          </a:p>
        </p:txBody>
      </p:sp>
      <p:sp>
        <p:nvSpPr>
          <p:cNvPr id="69"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0" name="Content Placeholder 2">
            <a:extLst>
              <a:ext uri="{FF2B5EF4-FFF2-40B4-BE49-F238E27FC236}">
                <a16:creationId xmlns:a16="http://schemas.microsoft.com/office/drawing/2014/main" id="{08F67D60-1D88-4B37-9910-2B0AB77AA76C}"/>
              </a:ext>
            </a:extLst>
          </p:cNvPr>
          <p:cNvSpPr>
            <a:spLocks noGrp="1"/>
          </p:cNvSpPr>
          <p:nvPr>
            <p:ph idx="1"/>
          </p:nvPr>
        </p:nvSpPr>
        <p:spPr>
          <a:xfrm>
            <a:off x="4447308" y="591344"/>
            <a:ext cx="6906491" cy="5585619"/>
          </a:xfrm>
        </p:spPr>
        <p:txBody>
          <a:bodyPr anchor="ctr">
            <a:normAutofit/>
          </a:bodyPr>
          <a:lstStyle/>
          <a:p>
            <a:r>
              <a:rPr lang="en-US" dirty="0"/>
              <a:t>Thank you</a:t>
            </a:r>
          </a:p>
          <a:p>
            <a:r>
              <a:rPr lang="en-US" dirty="0"/>
              <a:t>“If you had asked me about virtual recognition a year ago….”</a:t>
            </a:r>
          </a:p>
          <a:p>
            <a:r>
              <a:rPr lang="en-US" dirty="0"/>
              <a:t>Participation from all schools</a:t>
            </a:r>
          </a:p>
          <a:p>
            <a:r>
              <a:rPr lang="en-US" dirty="0"/>
              <a:t>Yes, </a:t>
            </a:r>
            <a:r>
              <a:rPr lang="en-US" i="1" dirty="0"/>
              <a:t>we can </a:t>
            </a:r>
            <a:r>
              <a:rPr lang="en-US" dirty="0"/>
              <a:t>be successful virtually</a:t>
            </a:r>
          </a:p>
        </p:txBody>
      </p:sp>
    </p:spTree>
    <p:extLst>
      <p:ext uri="{BB962C8B-B14F-4D97-AF65-F5344CB8AC3E}">
        <p14:creationId xmlns:p14="http://schemas.microsoft.com/office/powerpoint/2010/main" val="2725380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3DA91E-0BB0-49AE-8621-69340D33127E}"/>
              </a:ext>
            </a:extLst>
          </p:cNvPr>
          <p:cNvSpPr>
            <a:spLocks noGrp="1"/>
          </p:cNvSpPr>
          <p:nvPr>
            <p:ph type="title"/>
          </p:nvPr>
        </p:nvSpPr>
        <p:spPr>
          <a:xfrm>
            <a:off x="686834" y="1153572"/>
            <a:ext cx="3200400" cy="4461163"/>
          </a:xfrm>
        </p:spPr>
        <p:txBody>
          <a:bodyPr>
            <a:normAutofit fontScale="90000"/>
          </a:bodyPr>
          <a:lstStyle/>
          <a:p>
            <a:r>
              <a:rPr lang="en-US" sz="3700" b="1" dirty="0">
                <a:solidFill>
                  <a:srgbClr val="FFFFFF"/>
                </a:solidFill>
              </a:rPr>
              <a:t>Case Study #1</a:t>
            </a:r>
            <a:br>
              <a:rPr lang="en-US" sz="3700" b="1" dirty="0">
                <a:solidFill>
                  <a:srgbClr val="FFFFFF"/>
                </a:solidFill>
              </a:rPr>
            </a:br>
            <a:br>
              <a:rPr lang="en-US" sz="3700" b="1" dirty="0">
                <a:solidFill>
                  <a:srgbClr val="FFFFFF"/>
                </a:solidFill>
              </a:rPr>
            </a:br>
            <a:br>
              <a:rPr lang="en-US" sz="3700" b="1" dirty="0">
                <a:solidFill>
                  <a:srgbClr val="FFFFFF"/>
                </a:solidFill>
              </a:rPr>
            </a:br>
            <a:br>
              <a:rPr lang="en-US" sz="3700" b="1" dirty="0">
                <a:solidFill>
                  <a:srgbClr val="FFFFFF"/>
                </a:solidFill>
              </a:rPr>
            </a:br>
            <a:br>
              <a:rPr lang="en-US" sz="3700" b="1" dirty="0">
                <a:solidFill>
                  <a:srgbClr val="FFFFFF"/>
                </a:solidFill>
              </a:rPr>
            </a:br>
            <a:r>
              <a:rPr lang="en-US" sz="3700" b="1" dirty="0">
                <a:solidFill>
                  <a:srgbClr val="FFFFFF"/>
                </a:solidFill>
              </a:rPr>
              <a:t>University of Guelph, Ontario Veterinary College</a:t>
            </a:r>
            <a:br>
              <a:rPr lang="en-US" sz="3700" b="1" dirty="0">
                <a:solidFill>
                  <a:srgbClr val="FFFFFF"/>
                </a:solidFill>
              </a:rPr>
            </a:br>
            <a:r>
              <a:rPr lang="en-US" sz="3700" dirty="0">
                <a:solidFill>
                  <a:srgbClr val="FFFFFF"/>
                </a:solidFill>
              </a:rPr>
              <a:t>Julie</a:t>
            </a:r>
          </a:p>
        </p:txBody>
      </p:sp>
      <p:sp>
        <p:nvSpPr>
          <p:cNvPr id="90" name="Arc 8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James Unveiling_iOS">
            <a:hlinkClick r:id="" action="ppaction://media"/>
            <a:extLst>
              <a:ext uri="{FF2B5EF4-FFF2-40B4-BE49-F238E27FC236}">
                <a16:creationId xmlns:a16="http://schemas.microsoft.com/office/drawing/2014/main" id="{A5199777-CCE6-44E0-A1E5-0F1B9F5104E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138787" y="73949"/>
            <a:ext cx="3816492" cy="6784051"/>
          </a:xfrm>
        </p:spPr>
      </p:pic>
      <p:sp>
        <p:nvSpPr>
          <p:cNvPr id="6" name="Rectangle 5">
            <a:extLst>
              <a:ext uri="{FF2B5EF4-FFF2-40B4-BE49-F238E27FC236}">
                <a16:creationId xmlns:a16="http://schemas.microsoft.com/office/drawing/2014/main" id="{98E18133-A3B6-43BB-9991-448BD8523791}"/>
              </a:ext>
            </a:extLst>
          </p:cNvPr>
          <p:cNvSpPr/>
          <p:nvPr/>
        </p:nvSpPr>
        <p:spPr>
          <a:xfrm>
            <a:off x="8024728" y="639597"/>
            <a:ext cx="4083433" cy="4955203"/>
          </a:xfrm>
          <a:prstGeom prst="rect">
            <a:avLst/>
          </a:prstGeom>
        </p:spPr>
        <p:txBody>
          <a:bodyPr wrap="square">
            <a:spAutoFit/>
          </a:bodyPr>
          <a:lstStyle/>
          <a:p>
            <a:r>
              <a:rPr lang="en-US" sz="3200" b="1" dirty="0">
                <a:solidFill>
                  <a:schemeClr val="accent2">
                    <a:lumMod val="75000"/>
                  </a:schemeClr>
                </a:solidFill>
              </a:rPr>
              <a:t>Virtual Named Space Unveiling </a:t>
            </a:r>
          </a:p>
          <a:p>
            <a:pPr marL="457200" indent="-457200">
              <a:buFont typeface="Arial" panose="020B0604020202020204" pitchFamily="34" charset="0"/>
              <a:buChar char="•"/>
            </a:pPr>
            <a:r>
              <a:rPr lang="en-US" sz="2800" dirty="0"/>
              <a:t>New surgical suite named for James, the dog</a:t>
            </a:r>
          </a:p>
          <a:p>
            <a:pPr marL="457200" indent="-457200">
              <a:buFont typeface="Arial" panose="020B0604020202020204" pitchFamily="34" charset="0"/>
              <a:buChar char="•"/>
            </a:pPr>
            <a:r>
              <a:rPr lang="en-US" sz="2800" dirty="0"/>
              <a:t>Pre-COVID, but applicable to today’s reality</a:t>
            </a:r>
          </a:p>
          <a:p>
            <a:pPr marL="457200" indent="-457200">
              <a:buFont typeface="Arial" panose="020B0604020202020204" pitchFamily="34" charset="0"/>
              <a:buChar char="•"/>
            </a:pPr>
            <a:r>
              <a:rPr lang="en-US" sz="2800" dirty="0"/>
              <a:t>Donor is active on Instagram</a:t>
            </a:r>
          </a:p>
          <a:p>
            <a:pPr marL="457200" indent="-457200">
              <a:buFont typeface="Arial" panose="020B0604020202020204" pitchFamily="34" charset="0"/>
              <a:buChar char="•"/>
            </a:pPr>
            <a:r>
              <a:rPr lang="en-US" sz="2800" dirty="0"/>
              <a:t>We needed CONTENT</a:t>
            </a:r>
          </a:p>
        </p:txBody>
      </p:sp>
    </p:spTree>
    <p:extLst>
      <p:ext uri="{BB962C8B-B14F-4D97-AF65-F5344CB8AC3E}">
        <p14:creationId xmlns:p14="http://schemas.microsoft.com/office/powerpoint/2010/main" val="334146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3DA91E-0BB0-49AE-8621-69340D33127E}"/>
              </a:ext>
            </a:extLst>
          </p:cNvPr>
          <p:cNvSpPr>
            <a:spLocks noGrp="1"/>
          </p:cNvSpPr>
          <p:nvPr>
            <p:ph type="title"/>
          </p:nvPr>
        </p:nvSpPr>
        <p:spPr>
          <a:xfrm>
            <a:off x="686834" y="1153572"/>
            <a:ext cx="3200400" cy="4461163"/>
          </a:xfrm>
        </p:spPr>
        <p:txBody>
          <a:bodyPr>
            <a:normAutofit/>
          </a:bodyPr>
          <a:lstStyle/>
          <a:p>
            <a:r>
              <a:rPr lang="en-US" sz="3700" b="1" dirty="0">
                <a:solidFill>
                  <a:srgbClr val="FFFFFF"/>
                </a:solidFill>
              </a:rPr>
              <a:t>Case Study #1</a:t>
            </a:r>
            <a:br>
              <a:rPr lang="en-US" sz="3700" b="1" dirty="0">
                <a:solidFill>
                  <a:srgbClr val="FFFFFF"/>
                </a:solidFill>
              </a:rPr>
            </a:br>
            <a:br>
              <a:rPr lang="en-US" sz="3700" b="1" dirty="0">
                <a:solidFill>
                  <a:srgbClr val="FFFFFF"/>
                </a:solidFill>
              </a:rPr>
            </a:br>
            <a:br>
              <a:rPr lang="en-US" sz="3700" b="1" dirty="0">
                <a:solidFill>
                  <a:srgbClr val="FFFFFF"/>
                </a:solidFill>
              </a:rPr>
            </a:br>
            <a:br>
              <a:rPr lang="en-US" sz="3700" b="1" dirty="0">
                <a:solidFill>
                  <a:srgbClr val="FFFFFF"/>
                </a:solidFill>
              </a:rPr>
            </a:br>
            <a:br>
              <a:rPr lang="en-US" sz="3700" b="1" dirty="0">
                <a:solidFill>
                  <a:srgbClr val="FFFFFF"/>
                </a:solidFill>
              </a:rPr>
            </a:br>
            <a:r>
              <a:rPr lang="en-US" sz="3700" b="1" dirty="0">
                <a:solidFill>
                  <a:srgbClr val="FFFFFF"/>
                </a:solidFill>
              </a:rPr>
              <a:t>University of Guelph</a:t>
            </a:r>
            <a:br>
              <a:rPr lang="en-US" sz="3700" b="1" dirty="0">
                <a:solidFill>
                  <a:srgbClr val="FFFFFF"/>
                </a:solidFill>
              </a:rPr>
            </a:br>
            <a:r>
              <a:rPr lang="en-US" sz="3700" dirty="0">
                <a:solidFill>
                  <a:srgbClr val="FFFFFF"/>
                </a:solidFill>
              </a:rPr>
              <a:t>Julie</a:t>
            </a:r>
          </a:p>
        </p:txBody>
      </p:sp>
      <p:sp>
        <p:nvSpPr>
          <p:cNvPr id="90" name="Arc 8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0" name="Content Placeholder 2">
            <a:extLst>
              <a:ext uri="{FF2B5EF4-FFF2-40B4-BE49-F238E27FC236}">
                <a16:creationId xmlns:a16="http://schemas.microsoft.com/office/drawing/2014/main" id="{08F67D60-1D88-4B37-9910-2B0AB77AA76C}"/>
              </a:ext>
            </a:extLst>
          </p:cNvPr>
          <p:cNvSpPr>
            <a:spLocks noGrp="1"/>
          </p:cNvSpPr>
          <p:nvPr>
            <p:ph idx="1"/>
          </p:nvPr>
        </p:nvSpPr>
        <p:spPr>
          <a:xfrm>
            <a:off x="4447308" y="591344"/>
            <a:ext cx="6906491" cy="5585619"/>
          </a:xfrm>
        </p:spPr>
        <p:txBody>
          <a:bodyPr anchor="ctr">
            <a:normAutofit/>
          </a:bodyPr>
          <a:lstStyle/>
          <a:p>
            <a:pPr marL="0" indent="0">
              <a:buNone/>
            </a:pPr>
            <a:endParaRPr lang="en-US" dirty="0"/>
          </a:p>
          <a:p>
            <a:pPr marL="0" indent="0">
              <a:buNone/>
            </a:pPr>
            <a:r>
              <a:rPr lang="en-US" sz="3200" b="1" dirty="0">
                <a:solidFill>
                  <a:schemeClr val="accent2">
                    <a:lumMod val="75000"/>
                  </a:schemeClr>
                </a:solidFill>
              </a:rPr>
              <a:t>Named Space Unveiling on Instagram</a:t>
            </a:r>
          </a:p>
          <a:p>
            <a:r>
              <a:rPr lang="en-US" dirty="0"/>
              <a:t>More views, farther reach than traditional</a:t>
            </a:r>
          </a:p>
          <a:p>
            <a:r>
              <a:rPr lang="en-US" i="1" dirty="0"/>
              <a:t>Different</a:t>
            </a:r>
            <a:r>
              <a:rPr lang="en-US" dirty="0"/>
              <a:t> logistics than a typical event – not necessarily less work!</a:t>
            </a:r>
          </a:p>
          <a:p>
            <a:r>
              <a:rPr lang="en-US" dirty="0"/>
              <a:t>Lasting impact</a:t>
            </a:r>
          </a:p>
          <a:p>
            <a:r>
              <a:rPr lang="en-US" dirty="0"/>
              <a:t>Portrait inspires other donors</a:t>
            </a:r>
          </a:p>
          <a:p>
            <a:endParaRPr lang="en-US" dirty="0"/>
          </a:p>
        </p:txBody>
      </p:sp>
    </p:spTree>
    <p:extLst>
      <p:ext uri="{BB962C8B-B14F-4D97-AF65-F5344CB8AC3E}">
        <p14:creationId xmlns:p14="http://schemas.microsoft.com/office/powerpoint/2010/main" val="3548662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3DA91E-0BB0-49AE-8621-69340D33127E}"/>
              </a:ext>
            </a:extLst>
          </p:cNvPr>
          <p:cNvSpPr>
            <a:spLocks noGrp="1"/>
          </p:cNvSpPr>
          <p:nvPr>
            <p:ph type="title"/>
          </p:nvPr>
        </p:nvSpPr>
        <p:spPr>
          <a:xfrm>
            <a:off x="686834" y="1153572"/>
            <a:ext cx="3200400" cy="4461163"/>
          </a:xfrm>
        </p:spPr>
        <p:txBody>
          <a:bodyPr>
            <a:normAutofit/>
          </a:bodyPr>
          <a:lstStyle/>
          <a:p>
            <a:r>
              <a:rPr lang="en-US" sz="3700" b="1" dirty="0">
                <a:solidFill>
                  <a:srgbClr val="FFFFFF"/>
                </a:solidFill>
              </a:rPr>
              <a:t>Case Study #2</a:t>
            </a:r>
            <a:br>
              <a:rPr lang="en-US" sz="3700" b="1" dirty="0">
                <a:solidFill>
                  <a:srgbClr val="FFFFFF"/>
                </a:solidFill>
              </a:rPr>
            </a:br>
            <a:br>
              <a:rPr lang="en-US" sz="3700" b="1" dirty="0">
                <a:solidFill>
                  <a:srgbClr val="FFFFFF"/>
                </a:solidFill>
              </a:rPr>
            </a:br>
            <a:br>
              <a:rPr lang="en-US" sz="3700" b="1" dirty="0">
                <a:solidFill>
                  <a:srgbClr val="FFFFFF"/>
                </a:solidFill>
              </a:rPr>
            </a:br>
            <a:br>
              <a:rPr lang="en-US" sz="3700" b="1" dirty="0">
                <a:solidFill>
                  <a:srgbClr val="FFFFFF"/>
                </a:solidFill>
              </a:rPr>
            </a:br>
            <a:br>
              <a:rPr lang="en-US" sz="3700" b="1" dirty="0">
                <a:solidFill>
                  <a:srgbClr val="FFFFFF"/>
                </a:solidFill>
              </a:rPr>
            </a:br>
            <a:r>
              <a:rPr lang="en-US" sz="3700" b="1" dirty="0">
                <a:solidFill>
                  <a:srgbClr val="FFFFFF"/>
                </a:solidFill>
              </a:rPr>
              <a:t>University of Missouri</a:t>
            </a:r>
            <a:br>
              <a:rPr lang="en-US" sz="3700" b="1" dirty="0">
                <a:solidFill>
                  <a:srgbClr val="FFFFFF"/>
                </a:solidFill>
              </a:rPr>
            </a:br>
            <a:r>
              <a:rPr lang="en-US" sz="3700" dirty="0">
                <a:solidFill>
                  <a:srgbClr val="FFFFFF"/>
                </a:solidFill>
              </a:rPr>
              <a:t>Janie</a:t>
            </a:r>
          </a:p>
        </p:txBody>
      </p:sp>
      <p:sp>
        <p:nvSpPr>
          <p:cNvPr id="90" name="Arc 8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0" name="Content Placeholder 2">
            <a:extLst>
              <a:ext uri="{FF2B5EF4-FFF2-40B4-BE49-F238E27FC236}">
                <a16:creationId xmlns:a16="http://schemas.microsoft.com/office/drawing/2014/main" id="{08F67D60-1D88-4B37-9910-2B0AB77AA76C}"/>
              </a:ext>
            </a:extLst>
          </p:cNvPr>
          <p:cNvSpPr>
            <a:spLocks noGrp="1"/>
          </p:cNvSpPr>
          <p:nvPr>
            <p:ph idx="1"/>
          </p:nvPr>
        </p:nvSpPr>
        <p:spPr>
          <a:xfrm>
            <a:off x="4406668" y="953293"/>
            <a:ext cx="6906491" cy="5585619"/>
          </a:xfrm>
        </p:spPr>
        <p:txBody>
          <a:bodyPr anchor="ctr">
            <a:normAutofit/>
          </a:bodyPr>
          <a:lstStyle/>
          <a:p>
            <a:pPr marL="0" indent="0">
              <a:buNone/>
            </a:pPr>
            <a:r>
              <a:rPr lang="en-US" sz="3200" b="1" dirty="0">
                <a:solidFill>
                  <a:schemeClr val="accent2">
                    <a:lumMod val="75000"/>
                  </a:schemeClr>
                </a:solidFill>
              </a:rPr>
              <a:t>Virtual $1M Gift Announcement </a:t>
            </a:r>
          </a:p>
          <a:p>
            <a:r>
              <a:rPr lang="en-US" dirty="0"/>
              <a:t>Background </a:t>
            </a:r>
          </a:p>
          <a:p>
            <a:r>
              <a:rPr lang="en-US" dirty="0"/>
              <a:t>Strategy</a:t>
            </a:r>
          </a:p>
          <a:p>
            <a:r>
              <a:rPr lang="en-US" dirty="0"/>
              <a:t>Challenges of virtual announcement</a:t>
            </a:r>
          </a:p>
          <a:p>
            <a:r>
              <a:rPr lang="en-US" dirty="0"/>
              <a:t>Video and virtual news conference </a:t>
            </a:r>
          </a:p>
          <a:p>
            <a:r>
              <a:rPr lang="en-US" dirty="0"/>
              <a:t>Donor perspective</a:t>
            </a:r>
          </a:p>
          <a:p>
            <a:r>
              <a:rPr lang="en-US" dirty="0"/>
              <a:t>Lessons learned </a:t>
            </a:r>
          </a:p>
          <a:p>
            <a:pPr marL="0" indent="0">
              <a:buNone/>
            </a:pPr>
            <a:endParaRPr lang="en-US" dirty="0"/>
          </a:p>
          <a:p>
            <a:endParaRPr lang="en-US" dirty="0"/>
          </a:p>
        </p:txBody>
      </p:sp>
    </p:spTree>
    <p:extLst>
      <p:ext uri="{BB962C8B-B14F-4D97-AF65-F5344CB8AC3E}">
        <p14:creationId xmlns:p14="http://schemas.microsoft.com/office/powerpoint/2010/main" val="1124490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3DA91E-0BB0-49AE-8621-69340D33127E}"/>
              </a:ext>
            </a:extLst>
          </p:cNvPr>
          <p:cNvSpPr>
            <a:spLocks noGrp="1"/>
          </p:cNvSpPr>
          <p:nvPr>
            <p:ph type="title"/>
          </p:nvPr>
        </p:nvSpPr>
        <p:spPr>
          <a:xfrm>
            <a:off x="686834" y="1153572"/>
            <a:ext cx="3200400" cy="4461163"/>
          </a:xfrm>
        </p:spPr>
        <p:txBody>
          <a:bodyPr>
            <a:normAutofit/>
          </a:bodyPr>
          <a:lstStyle/>
          <a:p>
            <a:r>
              <a:rPr lang="en-US" sz="3700" b="1" dirty="0">
                <a:solidFill>
                  <a:srgbClr val="FFFFFF"/>
                </a:solidFill>
              </a:rPr>
              <a:t>Case Study #2</a:t>
            </a:r>
            <a:br>
              <a:rPr lang="en-US" sz="3700" b="1" dirty="0">
                <a:solidFill>
                  <a:srgbClr val="FFFFFF"/>
                </a:solidFill>
              </a:rPr>
            </a:br>
            <a:br>
              <a:rPr lang="en-US" sz="3700" b="1" dirty="0">
                <a:solidFill>
                  <a:srgbClr val="FFFFFF"/>
                </a:solidFill>
              </a:rPr>
            </a:br>
            <a:br>
              <a:rPr lang="en-US" sz="3700" b="1" dirty="0">
                <a:solidFill>
                  <a:srgbClr val="FFFFFF"/>
                </a:solidFill>
              </a:rPr>
            </a:br>
            <a:br>
              <a:rPr lang="en-US" sz="3700" b="1" dirty="0">
                <a:solidFill>
                  <a:srgbClr val="FFFFFF"/>
                </a:solidFill>
              </a:rPr>
            </a:br>
            <a:br>
              <a:rPr lang="en-US" sz="3700" b="1" dirty="0">
                <a:solidFill>
                  <a:srgbClr val="FFFFFF"/>
                </a:solidFill>
              </a:rPr>
            </a:br>
            <a:r>
              <a:rPr lang="en-US" sz="3700" b="1" dirty="0">
                <a:solidFill>
                  <a:srgbClr val="FFFFFF"/>
                </a:solidFill>
              </a:rPr>
              <a:t>University of Missouri</a:t>
            </a:r>
            <a:br>
              <a:rPr lang="en-US" sz="3700" b="1" dirty="0">
                <a:solidFill>
                  <a:srgbClr val="FFFFFF"/>
                </a:solidFill>
              </a:rPr>
            </a:br>
            <a:r>
              <a:rPr lang="en-US" sz="3700" dirty="0">
                <a:solidFill>
                  <a:srgbClr val="FFFFFF"/>
                </a:solidFill>
              </a:rPr>
              <a:t>Janie</a:t>
            </a:r>
          </a:p>
        </p:txBody>
      </p:sp>
      <p:sp>
        <p:nvSpPr>
          <p:cNvPr id="90" name="Arc 8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B46036D8-73E8-4E93-B5DB-50AF1D8F542C}"/>
              </a:ext>
            </a:extLst>
          </p:cNvPr>
          <p:cNvSpPr>
            <a:spLocks noGrp="1"/>
          </p:cNvSpPr>
          <p:nvPr>
            <p:ph idx="1"/>
          </p:nvPr>
        </p:nvSpPr>
        <p:spPr/>
        <p:txBody>
          <a:bodyPr/>
          <a:lstStyle/>
          <a:p>
            <a:endParaRPr lang="en-US" dirty="0"/>
          </a:p>
        </p:txBody>
      </p:sp>
      <p:pic>
        <p:nvPicPr>
          <p:cNvPr id="9" name="Online Media 2" title="Dr. Merideth Gift Announcement">
            <a:hlinkClick r:id="" action="ppaction://media"/>
            <a:extLst>
              <a:ext uri="{FF2B5EF4-FFF2-40B4-BE49-F238E27FC236}">
                <a16:creationId xmlns:a16="http://schemas.microsoft.com/office/drawing/2014/main" id="{EF4ED6DC-7D52-4719-9ECC-71EEBACD9595}"/>
              </a:ext>
            </a:extLst>
          </p:cNvPr>
          <p:cNvPicPr>
            <a:picLocks noRot="1" noChangeAspect="1"/>
          </p:cNvPicPr>
          <p:nvPr>
            <a:videoFile r:link="rId1"/>
          </p:nvPr>
        </p:nvPicPr>
        <p:blipFill>
          <a:blip r:embed="rId3"/>
          <a:stretch>
            <a:fillRect/>
          </a:stretch>
        </p:blipFill>
        <p:spPr>
          <a:xfrm>
            <a:off x="4038241" y="1129937"/>
            <a:ext cx="7972977" cy="4484798"/>
          </a:xfrm>
          <a:custGeom>
            <a:avLst/>
            <a:gdLst/>
            <a:ahLst/>
            <a:cxnLst/>
            <a:rect l="l" t="t" r="r" b="b"/>
            <a:pathLst>
              <a:path w="4636009" h="5032375">
                <a:moveTo>
                  <a:pt x="0" y="0"/>
                </a:moveTo>
                <a:lnTo>
                  <a:pt x="4636009" y="0"/>
                </a:lnTo>
                <a:lnTo>
                  <a:pt x="4636009" y="5032375"/>
                </a:lnTo>
                <a:lnTo>
                  <a:pt x="0" y="5032375"/>
                </a:lnTo>
                <a:close/>
              </a:path>
            </a:pathLst>
          </a:custGeom>
        </p:spPr>
      </p:pic>
    </p:spTree>
    <p:extLst>
      <p:ext uri="{BB962C8B-B14F-4D97-AF65-F5344CB8AC3E}">
        <p14:creationId xmlns:p14="http://schemas.microsoft.com/office/powerpoint/2010/main" val="305933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16">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18">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3DA91E-0BB0-49AE-8621-69340D33127E}"/>
              </a:ext>
            </a:extLst>
          </p:cNvPr>
          <p:cNvSpPr>
            <a:spLocks noGrp="1"/>
          </p:cNvSpPr>
          <p:nvPr>
            <p:ph type="title"/>
          </p:nvPr>
        </p:nvSpPr>
        <p:spPr>
          <a:xfrm>
            <a:off x="686834" y="591344"/>
            <a:ext cx="3200400" cy="5585619"/>
          </a:xfrm>
        </p:spPr>
        <p:txBody>
          <a:bodyPr>
            <a:normAutofit/>
          </a:bodyPr>
          <a:lstStyle/>
          <a:p>
            <a:r>
              <a:rPr lang="en-US" sz="3600" b="1" dirty="0">
                <a:solidFill>
                  <a:srgbClr val="FFFFFF"/>
                </a:solidFill>
              </a:rPr>
              <a:t>Your Stories and Questions</a:t>
            </a:r>
            <a:br>
              <a:rPr lang="en-US" sz="2400" dirty="0">
                <a:solidFill>
                  <a:srgbClr val="FFFFFF"/>
                </a:solidFill>
              </a:rPr>
            </a:br>
            <a:br>
              <a:rPr lang="en-US" sz="2400" dirty="0">
                <a:solidFill>
                  <a:srgbClr val="FFFFFF"/>
                </a:solidFill>
              </a:rPr>
            </a:br>
            <a:br>
              <a:rPr lang="en-US" sz="2400" dirty="0">
                <a:solidFill>
                  <a:srgbClr val="FFFFFF"/>
                </a:solidFill>
              </a:rPr>
            </a:br>
            <a:br>
              <a:rPr lang="en-US" sz="2400" dirty="0">
                <a:solidFill>
                  <a:srgbClr val="FFFFFF"/>
                </a:solidFill>
              </a:rPr>
            </a:br>
            <a:r>
              <a:rPr lang="en-US" sz="2400" dirty="0">
                <a:solidFill>
                  <a:srgbClr val="FFFFFF"/>
                </a:solidFill>
              </a:rPr>
              <a:t>Julie/ALL</a:t>
            </a:r>
            <a:br>
              <a:rPr lang="en-US" sz="2400" dirty="0">
                <a:solidFill>
                  <a:srgbClr val="FFFFFF"/>
                </a:solidFill>
              </a:rPr>
            </a:br>
            <a:br>
              <a:rPr lang="en-US" sz="2400" dirty="0">
                <a:solidFill>
                  <a:srgbClr val="FFFFFF"/>
                </a:solidFill>
              </a:rPr>
            </a:br>
            <a:br>
              <a:rPr lang="en-US" sz="2400" dirty="0">
                <a:solidFill>
                  <a:srgbClr val="FFFFFF"/>
                </a:solidFill>
              </a:rPr>
            </a:br>
            <a:endParaRPr lang="en-US" sz="2400" dirty="0">
              <a:solidFill>
                <a:srgbClr val="FFFFFF"/>
              </a:solidFill>
            </a:endParaRPr>
          </a:p>
        </p:txBody>
      </p:sp>
      <p:sp>
        <p:nvSpPr>
          <p:cNvPr id="69"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0" name="Content Placeholder 2">
            <a:extLst>
              <a:ext uri="{FF2B5EF4-FFF2-40B4-BE49-F238E27FC236}">
                <a16:creationId xmlns:a16="http://schemas.microsoft.com/office/drawing/2014/main" id="{08F67D60-1D88-4B37-9910-2B0AB77AA76C}"/>
              </a:ext>
            </a:extLst>
          </p:cNvPr>
          <p:cNvSpPr>
            <a:spLocks noGrp="1"/>
          </p:cNvSpPr>
          <p:nvPr>
            <p:ph idx="1"/>
          </p:nvPr>
        </p:nvSpPr>
        <p:spPr>
          <a:xfrm>
            <a:off x="4447308" y="591344"/>
            <a:ext cx="6906491" cy="5585619"/>
          </a:xfrm>
        </p:spPr>
        <p:txBody>
          <a:bodyPr anchor="ctr">
            <a:normAutofit/>
          </a:bodyPr>
          <a:lstStyle/>
          <a:p>
            <a:pPr marL="0" indent="0">
              <a:buNone/>
            </a:pPr>
            <a:r>
              <a:rPr lang="en-US" dirty="0"/>
              <a:t>What have you done different to steward donors during the pandemic?</a:t>
            </a:r>
          </a:p>
          <a:p>
            <a:pPr marL="0" indent="0">
              <a:buNone/>
            </a:pPr>
            <a:endParaRPr lang="en-US" dirty="0"/>
          </a:p>
          <a:p>
            <a:pPr marL="0" indent="0">
              <a:buNone/>
            </a:pPr>
            <a:r>
              <a:rPr lang="en-US" dirty="0"/>
              <a:t>How are you replacing donor hospital tours, which have so much impact?</a:t>
            </a:r>
          </a:p>
          <a:p>
            <a:pPr marL="0" indent="0">
              <a:buNone/>
            </a:pPr>
            <a:endParaRPr lang="en-US" dirty="0"/>
          </a:p>
          <a:p>
            <a:pPr marL="0" indent="0">
              <a:buNone/>
            </a:pPr>
            <a:r>
              <a:rPr lang="en-US" dirty="0"/>
              <a:t>What works well?</a:t>
            </a:r>
          </a:p>
          <a:p>
            <a:pPr marL="0" indent="0">
              <a:buNone/>
            </a:pPr>
            <a:endParaRPr lang="en-US" dirty="0"/>
          </a:p>
          <a:p>
            <a:pPr marL="0" indent="0">
              <a:buNone/>
            </a:pPr>
            <a:r>
              <a:rPr lang="en-US" dirty="0"/>
              <a:t>What would you do differently next time to make even better?</a:t>
            </a:r>
          </a:p>
          <a:p>
            <a:pPr marL="0" indent="0">
              <a:buNone/>
            </a:pPr>
            <a:endParaRPr lang="en-US" dirty="0"/>
          </a:p>
          <a:p>
            <a:pPr marL="0" indent="0">
              <a:buNone/>
            </a:pPr>
            <a:endParaRPr lang="en-US" dirty="0"/>
          </a:p>
        </p:txBody>
      </p:sp>
      <p:pic>
        <p:nvPicPr>
          <p:cNvPr id="3" name="Picture 2">
            <a:extLst>
              <a:ext uri="{FF2B5EF4-FFF2-40B4-BE49-F238E27FC236}">
                <a16:creationId xmlns:a16="http://schemas.microsoft.com/office/drawing/2014/main" id="{C41C066A-6F87-4555-8A63-002B4A2063A4}"/>
              </a:ext>
            </a:extLst>
          </p:cNvPr>
          <p:cNvPicPr>
            <a:picLocks noChangeAspect="1"/>
          </p:cNvPicPr>
          <p:nvPr/>
        </p:nvPicPr>
        <p:blipFill>
          <a:blip r:embed="rId2"/>
          <a:stretch>
            <a:fillRect/>
          </a:stretch>
        </p:blipFill>
        <p:spPr>
          <a:xfrm>
            <a:off x="2136208" y="4169664"/>
            <a:ext cx="2031060" cy="2692629"/>
          </a:xfrm>
          <a:prstGeom prst="rect">
            <a:avLst/>
          </a:prstGeom>
        </p:spPr>
      </p:pic>
    </p:spTree>
    <p:extLst>
      <p:ext uri="{BB962C8B-B14F-4D97-AF65-F5344CB8AC3E}">
        <p14:creationId xmlns:p14="http://schemas.microsoft.com/office/powerpoint/2010/main" val="1062518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16">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18">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3DA91E-0BB0-49AE-8621-69340D33127E}"/>
              </a:ext>
            </a:extLst>
          </p:cNvPr>
          <p:cNvSpPr>
            <a:spLocks noGrp="1"/>
          </p:cNvSpPr>
          <p:nvPr>
            <p:ph type="title"/>
          </p:nvPr>
        </p:nvSpPr>
        <p:spPr>
          <a:xfrm>
            <a:off x="686834" y="591344"/>
            <a:ext cx="3200400" cy="5585619"/>
          </a:xfrm>
        </p:spPr>
        <p:txBody>
          <a:bodyPr>
            <a:normAutofit/>
          </a:bodyPr>
          <a:lstStyle/>
          <a:p>
            <a:r>
              <a:rPr lang="en-US" sz="4100" dirty="0">
                <a:solidFill>
                  <a:srgbClr val="FFFFFF"/>
                </a:solidFill>
              </a:rPr>
              <a:t>Additional Stories</a:t>
            </a:r>
            <a:br>
              <a:rPr lang="en-US" sz="4100" dirty="0">
                <a:solidFill>
                  <a:srgbClr val="FFFFFF"/>
                </a:solidFill>
              </a:rPr>
            </a:br>
            <a:br>
              <a:rPr lang="en-US" sz="4100" dirty="0">
                <a:solidFill>
                  <a:srgbClr val="FFFFFF"/>
                </a:solidFill>
              </a:rPr>
            </a:br>
            <a:br>
              <a:rPr lang="en-US" sz="4100" dirty="0">
                <a:solidFill>
                  <a:srgbClr val="FFFFFF"/>
                </a:solidFill>
              </a:rPr>
            </a:br>
            <a:br>
              <a:rPr lang="en-US" sz="4100" dirty="0">
                <a:solidFill>
                  <a:srgbClr val="FFFFFF"/>
                </a:solidFill>
              </a:rPr>
            </a:br>
            <a:br>
              <a:rPr lang="en-US" sz="4100" dirty="0">
                <a:solidFill>
                  <a:srgbClr val="FFFFFF"/>
                </a:solidFill>
              </a:rPr>
            </a:br>
            <a:endParaRPr lang="en-US" sz="4100" dirty="0">
              <a:solidFill>
                <a:srgbClr val="FFFFFF"/>
              </a:solidFill>
            </a:endParaRPr>
          </a:p>
        </p:txBody>
      </p:sp>
      <p:sp>
        <p:nvSpPr>
          <p:cNvPr id="69"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0" name="Content Placeholder 2">
            <a:extLst>
              <a:ext uri="{FF2B5EF4-FFF2-40B4-BE49-F238E27FC236}">
                <a16:creationId xmlns:a16="http://schemas.microsoft.com/office/drawing/2014/main" id="{08F67D60-1D88-4B37-9910-2B0AB77AA76C}"/>
              </a:ext>
            </a:extLst>
          </p:cNvPr>
          <p:cNvSpPr>
            <a:spLocks noGrp="1"/>
          </p:cNvSpPr>
          <p:nvPr>
            <p:ph idx="1"/>
          </p:nvPr>
        </p:nvSpPr>
        <p:spPr>
          <a:xfrm>
            <a:off x="4447308" y="591344"/>
            <a:ext cx="6906491" cy="5585619"/>
          </a:xfrm>
        </p:spPr>
        <p:txBody>
          <a:bodyPr anchor="ctr">
            <a:normAutofit/>
          </a:bodyPr>
          <a:lstStyle/>
          <a:p>
            <a:pPr marL="0" indent="0">
              <a:buNone/>
            </a:pPr>
            <a:endParaRPr lang="en-US" dirty="0"/>
          </a:p>
          <a:p>
            <a:pPr marL="0" indent="0">
              <a:buNone/>
            </a:pPr>
            <a:endParaRPr lang="en-US" dirty="0"/>
          </a:p>
        </p:txBody>
      </p:sp>
      <p:pic>
        <p:nvPicPr>
          <p:cNvPr id="3" name="Picture 2" descr="Envelope from Carolyn Henry that says: Dr. Merideth">
            <a:hlinkClick r:id="rId2"/>
            <a:extLst>
              <a:ext uri="{FF2B5EF4-FFF2-40B4-BE49-F238E27FC236}">
                <a16:creationId xmlns:a16="http://schemas.microsoft.com/office/drawing/2014/main" id="{596A5BEA-E111-4332-B818-D6013466F98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244783" y="2747963"/>
            <a:ext cx="5249863"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A18F7B2-42B6-4C8C-9971-0B83F413E088}"/>
              </a:ext>
            </a:extLst>
          </p:cNvPr>
          <p:cNvSpPr/>
          <p:nvPr/>
        </p:nvSpPr>
        <p:spPr>
          <a:xfrm>
            <a:off x="4385629" y="350279"/>
            <a:ext cx="6968170" cy="2169825"/>
          </a:xfrm>
          <a:prstGeom prst="rect">
            <a:avLst/>
          </a:prstGeom>
        </p:spPr>
        <p:txBody>
          <a:bodyPr wrap="square">
            <a:spAutoFit/>
          </a:bodyPr>
          <a:lstStyle/>
          <a:p>
            <a:pPr algn="ctr">
              <a:lnSpc>
                <a:spcPct val="150000"/>
              </a:lnSpc>
            </a:pPr>
            <a:r>
              <a:rPr lang="en-US" dirty="0">
                <a:solidFill>
                  <a:srgbClr val="333333"/>
                </a:solidFill>
                <a:latin typeface="Arial" panose="020B0604020202020204" pitchFamily="34" charset="0"/>
                <a:ea typeface="Calibri" panose="020F0502020204030204" pitchFamily="34" charset="0"/>
                <a:cs typeface="Arial" panose="020B0604020202020204" pitchFamily="34" charset="0"/>
              </a:rPr>
              <a:t>This year your gift supports immediate classroom remodel needs as the College of Veterinary Medicine prepares for the AVMA COE accreditation site visit.  As we prepare for the announcement of your gift tomorrow, Emily Lemoine, third year student, has a message for you on behalf of all the students.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75978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AC5D4BD38AFC409F95427A88C7CFE8" ma:contentTypeVersion="13" ma:contentTypeDescription="Create a new document." ma:contentTypeScope="" ma:versionID="1435354f24dffb7bee24b6e9dee23248">
  <xsd:schema xmlns:xsd="http://www.w3.org/2001/XMLSchema" xmlns:xs="http://www.w3.org/2001/XMLSchema" xmlns:p="http://schemas.microsoft.com/office/2006/metadata/properties" xmlns:ns3="8328807f-460d-4291-abc3-66e063c562f7" xmlns:ns4="c138b1a5-32fe-474d-8724-7e21475b1277" targetNamespace="http://schemas.microsoft.com/office/2006/metadata/properties" ma:root="true" ma:fieldsID="4f126c170278ec60520b59c38220ecd7" ns3:_="" ns4:_="">
    <xsd:import namespace="8328807f-460d-4291-abc3-66e063c562f7"/>
    <xsd:import namespace="c138b1a5-32fe-474d-8724-7e21475b127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28807f-460d-4291-abc3-66e063c562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38b1a5-32fe-474d-8724-7e21475b127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9150CA8-6D28-4108-BF07-74AD05CADA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28807f-460d-4291-abc3-66e063c562f7"/>
    <ds:schemaRef ds:uri="c138b1a5-32fe-474d-8724-7e21475b12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10C5F5-F3D3-4606-BF76-F128A5D57337}">
  <ds:schemaRefs>
    <ds:schemaRef ds:uri="http://schemas.microsoft.com/sharepoint/v3/contenttype/forms"/>
  </ds:schemaRefs>
</ds:datastoreItem>
</file>

<file path=customXml/itemProps3.xml><?xml version="1.0" encoding="utf-8"?>
<ds:datastoreItem xmlns:ds="http://schemas.openxmlformats.org/officeDocument/2006/customXml" ds:itemID="{2A5FE1B7-9938-4BB3-8521-73CBC1CEDEA3}">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79</TotalTime>
  <Words>449</Words>
  <Application>Microsoft Office PowerPoint</Application>
  <PresentationFormat>Widescreen</PresentationFormat>
  <Paragraphs>69</Paragraphs>
  <Slides>11</Slides>
  <Notes>0</Notes>
  <HiddenSlides>0</HiddenSlides>
  <MMClips>3</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New Perspectives    View virtual stewardship examples from two or more schools before  open discussion with all participants.</vt:lpstr>
      <vt:lpstr>SESSION AGENDA  </vt:lpstr>
      <vt:lpstr>Introductions &amp; House Rules     Janie</vt:lpstr>
      <vt:lpstr>Case Study #1     University of Guelph, Ontario Veterinary College Julie</vt:lpstr>
      <vt:lpstr>Case Study #1     University of Guelph Julie</vt:lpstr>
      <vt:lpstr>Case Study #2     University of Missouri Janie</vt:lpstr>
      <vt:lpstr>Case Study #2     University of Missouri Janie</vt:lpstr>
      <vt:lpstr>Your Stories and Questions    Julie/ALL   </vt:lpstr>
      <vt:lpstr>Additional Stories     </vt:lpstr>
      <vt:lpstr>Additional Stories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Perspectives    View virtual stewardship examples from two or more schools before  open discussion with all participants.</dc:title>
  <dc:creator>Julie Byczynski</dc:creator>
  <cp:lastModifiedBy>Julie Byczynski</cp:lastModifiedBy>
  <cp:revision>2</cp:revision>
  <dcterms:created xsi:type="dcterms:W3CDTF">2020-07-29T17:54:43Z</dcterms:created>
  <dcterms:modified xsi:type="dcterms:W3CDTF">2020-08-12T13:48:11Z</dcterms:modified>
</cp:coreProperties>
</file>