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8" r:id="rId5"/>
    <p:sldId id="2049" r:id="rId6"/>
    <p:sldId id="2047" r:id="rId7"/>
    <p:sldId id="2051" r:id="rId8"/>
    <p:sldId id="2011" r:id="rId9"/>
    <p:sldId id="263" r:id="rId10"/>
    <p:sldId id="2050" r:id="rId11"/>
    <p:sldId id="2037" r:id="rId12"/>
    <p:sldId id="2041" r:id="rId13"/>
    <p:sldId id="2048" r:id="rId14"/>
    <p:sldId id="2065" r:id="rId15"/>
    <p:sldId id="2066" r:id="rId16"/>
    <p:sldId id="2054" r:id="rId17"/>
    <p:sldId id="2067" r:id="rId18"/>
    <p:sldId id="2055" r:id="rId19"/>
    <p:sldId id="2056" r:id="rId20"/>
    <p:sldId id="2057" r:id="rId21"/>
    <p:sldId id="2060" r:id="rId22"/>
    <p:sldId id="2061" r:id="rId23"/>
    <p:sldId id="2053" r:id="rId24"/>
    <p:sldId id="2062" r:id="rId25"/>
    <p:sldId id="2063" r:id="rId26"/>
    <p:sldId id="2052" r:id="rId27"/>
    <p:sldId id="2064" r:id="rId28"/>
    <p:sldId id="2058" r:id="rId29"/>
    <p:sldId id="20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42" userDrawn="1">
          <p15:clr>
            <a:srgbClr val="A4A3A4"/>
          </p15:clr>
        </p15:guide>
        <p15:guide id="4" pos="3840" userDrawn="1">
          <p15:clr>
            <a:srgbClr val="A4A3A4"/>
          </p15:clr>
        </p15:guide>
        <p15:guide id="5" orient="horz" pos="2856" userDrawn="1">
          <p15:clr>
            <a:srgbClr val="A4A3A4"/>
          </p15:clr>
        </p15:guide>
        <p15:guide id="6" orient="horz" pos="3952" userDrawn="1">
          <p15:clr>
            <a:srgbClr val="A4A3A4"/>
          </p15:clr>
        </p15:guide>
        <p15:guide id="7" pos="5541" userDrawn="1">
          <p15:clr>
            <a:srgbClr val="A4A3A4"/>
          </p15:clr>
        </p15:guide>
        <p15:guide id="9" pos="438" userDrawn="1">
          <p15:clr>
            <a:srgbClr val="A4A3A4"/>
          </p15:clr>
        </p15:guide>
        <p15:guide id="11" pos="2136" userDrawn="1">
          <p15:clr>
            <a:srgbClr val="A4A3A4"/>
          </p15:clr>
        </p15:guide>
        <p15:guide id="12" pos="17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CFB"/>
    <a:srgbClr val="3E3F3F"/>
    <a:srgbClr val="F3F3F3"/>
    <a:srgbClr val="D9D9D8"/>
    <a:srgbClr val="B4B4B5"/>
    <a:srgbClr val="39A9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9"/>
    <p:restoredTop sz="79328" autoAdjust="0"/>
  </p:normalViewPr>
  <p:slideViewPr>
    <p:cSldViewPr snapToGrid="0" snapToObjects="1" showGuides="1">
      <p:cViewPr varScale="1">
        <p:scale>
          <a:sx n="77" d="100"/>
          <a:sy n="77" d="100"/>
        </p:scale>
        <p:origin x="230" y="43"/>
      </p:cViewPr>
      <p:guideLst>
        <p:guide pos="7242"/>
        <p:guide pos="3840"/>
        <p:guide orient="horz" pos="2856"/>
        <p:guide orient="horz" pos="3952"/>
        <p:guide pos="5541"/>
        <p:guide pos="438"/>
        <p:guide pos="2136"/>
        <p:guide pos="172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88EDFB7E-8A14-5F4A-A8BC-FEC574E653A4}" type="datetimeFigureOut">
              <a:rPr lang="en-US" smtClean="0"/>
              <a:pPr/>
              <a:t>9/3/2020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4A1814F3-7BF6-CC41-BA5F-F3649E84E65E}" type="slidenum">
              <a:rPr lang="en-US" smtClean="0"/>
              <a:pPr/>
              <a:t>‹#›</a:t>
            </a:fld>
            <a:endParaRPr lang="en-US" dirty="0"/>
          </a:p>
        </p:txBody>
      </p:sp>
    </p:spTree>
    <p:extLst>
      <p:ext uri="{BB962C8B-B14F-4D97-AF65-F5344CB8AC3E}">
        <p14:creationId xmlns:p14="http://schemas.microsoft.com/office/powerpoint/2010/main" val="355026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a:lvl2pPr marL="457200" algn="l" defTabSz="914400" rtl="0" eaLnBrk="1" latinLnBrk="0" hangingPunct="1">
      <a:defRPr sz="1200" b="0" i="0" kern="1200">
        <a:solidFill>
          <a:schemeClr val="tx1"/>
        </a:solidFill>
        <a:latin typeface="Times New Roman" panose="02020603050405020304" pitchFamily="18" charset="0"/>
        <a:ea typeface="+mn-ea"/>
        <a:cs typeface="+mn-cs"/>
      </a:defRPr>
    </a:lvl2pPr>
    <a:lvl3pPr marL="914400" algn="l" defTabSz="914400" rtl="0" eaLnBrk="1" latinLnBrk="0" hangingPunct="1">
      <a:defRPr sz="1200" b="0" i="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b="0" i="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b="0" i="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3</a:t>
            </a:fld>
            <a:endParaRPr lang="en-US" dirty="0"/>
          </a:p>
        </p:txBody>
      </p:sp>
    </p:spTree>
    <p:extLst>
      <p:ext uri="{BB962C8B-B14F-4D97-AF65-F5344CB8AC3E}">
        <p14:creationId xmlns:p14="http://schemas.microsoft.com/office/powerpoint/2010/main" val="333846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27462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7935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A78DDF63-5E1A-DB4D-B8B3-3EA5D5F33EF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6B92F88-E2AC-F247-982C-13420405AE2F}" type="slidenum">
              <a:rPr lang="en-US" altLang="en-US">
                <a:solidFill>
                  <a:srgbClr val="000000"/>
                </a:solidFill>
                <a:latin typeface="Times New Roman" panose="02020603050405020304" pitchFamily="18" charset="0"/>
              </a:rPr>
              <a:pPr/>
              <a:t>16</a:t>
            </a:fld>
            <a:endParaRPr lang="en-US" altLang="en-US" dirty="0">
              <a:solidFill>
                <a:srgbClr val="000000"/>
              </a:solidFill>
              <a:latin typeface="Times New Roman" panose="02020603050405020304" pitchFamily="18" charset="0"/>
            </a:endParaRPr>
          </a:p>
        </p:txBody>
      </p:sp>
      <p:sp>
        <p:nvSpPr>
          <p:cNvPr id="6147" name="Text Box 1">
            <a:extLst>
              <a:ext uri="{FF2B5EF4-FFF2-40B4-BE49-F238E27FC236}">
                <a16:creationId xmlns:a16="http://schemas.microsoft.com/office/drawing/2014/main" id="{8D76859E-542C-3F49-884D-AE958DBFEF78}"/>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Text Box 2">
            <a:extLst>
              <a:ext uri="{FF2B5EF4-FFF2-40B4-BE49-F238E27FC236}">
                <a16:creationId xmlns:a16="http://schemas.microsoft.com/office/drawing/2014/main" id="{96A4EBD2-03E3-4143-BC77-AEFE614A9276}"/>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1301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9043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78393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9335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2254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1814F3-7BF6-CC41-BA5F-F3649E84E65E}" type="slidenum">
              <a:rPr lang="en-US" smtClean="0"/>
              <a:pPr/>
              <a:t>7</a:t>
            </a:fld>
            <a:endParaRPr lang="en-US" dirty="0"/>
          </a:p>
        </p:txBody>
      </p:sp>
    </p:spTree>
    <p:extLst>
      <p:ext uri="{BB962C8B-B14F-4D97-AF65-F5344CB8AC3E}">
        <p14:creationId xmlns:p14="http://schemas.microsoft.com/office/powerpoint/2010/main" val="413440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8405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The Frederick Douglass Patterson Scholarship was created to honor the personal merits and attributes of Patterson, who served as president of the Tuskegee Institute and is the founder of the United Negro College Fund. Scholarships will be awarded to current and incoming DVM students.</a:t>
            </a:r>
            <a:endParaRPr lang="en-US" altLang="en-US" dirty="0"/>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This D &amp; I award recognizes CVM faculty and P&amp;S staff who have advanced the college's mission of diversity, equity and inclusion through involvement in college initiatives and an indication of continuing commitment to these areas.</a:t>
            </a:r>
          </a:p>
          <a:p>
            <a:endParaRPr lang="en-US" altLang="en-US" sz="1200" b="0" i="0" kern="120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427498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b="0" i="0" kern="1200" dirty="0">
                <a:solidFill>
                  <a:schemeClr val="tx1"/>
                </a:solidFill>
                <a:effectLst/>
                <a:latin typeface="Times New Roman" panose="02020603050405020304" pitchFamily="18" charset="0"/>
                <a:ea typeface="+mn-ea"/>
                <a:cs typeface="+mn-cs"/>
              </a:rPr>
              <a:t>Recipients shall have a documented disability and have established eligibility with the Office of Student Disabilities. Recipients shall be students with albinism. If there are no students with albinism students with a documented disability may be selected. In the event there are no students with a documented disability, students who are active in wet labs and/or student organizations may be selected as determined by the administering authority.</a:t>
            </a:r>
            <a:endParaRPr lang="en-US" altLang="en-US" dirty="0"/>
          </a:p>
        </p:txBody>
      </p:sp>
    </p:spTree>
    <p:extLst>
      <p:ext uri="{BB962C8B-B14F-4D97-AF65-F5344CB8AC3E}">
        <p14:creationId xmlns:p14="http://schemas.microsoft.com/office/powerpoint/2010/main" val="26737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Incorporate the scholarship opportunities in all our publications and communications regularly. Consistent messaging is important to the Dean and our President. </a:t>
            </a:r>
          </a:p>
        </p:txBody>
      </p:sp>
    </p:spTree>
    <p:extLst>
      <p:ext uri="{BB962C8B-B14F-4D97-AF65-F5344CB8AC3E}">
        <p14:creationId xmlns:p14="http://schemas.microsoft.com/office/powerpoint/2010/main" val="92129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Many can talk the talk, but we walk the walk at </a:t>
            </a:r>
            <a:r>
              <a:rPr lang="en-US" altLang="en-US" dirty="0" err="1"/>
              <a:t>IaState</a:t>
            </a:r>
            <a:r>
              <a:rPr lang="en-US" altLang="en-US" dirty="0"/>
              <a:t>. </a:t>
            </a:r>
          </a:p>
          <a:p>
            <a:endParaRPr lang="en-US" altLang="en-US" dirty="0"/>
          </a:p>
          <a:p>
            <a:r>
              <a:rPr lang="en-US" altLang="en-US" dirty="0"/>
              <a:t>As part of the National White Coats for Black Lives Matter event, ISU faculty and students were invited to pause for 8 minutes and 46 seconds to reflect on life of George Floyd. </a:t>
            </a:r>
          </a:p>
        </p:txBody>
      </p:sp>
    </p:spTree>
    <p:extLst>
      <p:ext uri="{BB962C8B-B14F-4D97-AF65-F5344CB8AC3E}">
        <p14:creationId xmlns:p14="http://schemas.microsoft.com/office/powerpoint/2010/main" val="399590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5472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7DD5-2493-8341-812E-B4C1B0D8061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7D68C4D-3B26-9249-9510-ACD99990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142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ardinal wav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BA15D-A798-8E40-8FBE-19F16044C70B}"/>
              </a:ext>
            </a:extLst>
          </p:cNvPr>
          <p:cNvPicPr>
            <a:picLocks noChangeAspect="1"/>
          </p:cNvPicPr>
          <p:nvPr userDrawn="1"/>
        </p:nvPicPr>
        <p:blipFill>
          <a:blip r:embed="rId2"/>
          <a:stretch>
            <a:fillRect/>
          </a:stretch>
        </p:blipFill>
        <p:spPr>
          <a:xfrm>
            <a:off x="-177800" y="4373005"/>
            <a:ext cx="12814300" cy="5393295"/>
          </a:xfrm>
          <a:prstGeom prst="rect">
            <a:avLst/>
          </a:prstGeom>
        </p:spPr>
      </p:pic>
    </p:spTree>
    <p:extLst>
      <p:ext uri="{BB962C8B-B14F-4D97-AF65-F5344CB8AC3E}">
        <p14:creationId xmlns:p14="http://schemas.microsoft.com/office/powerpoint/2010/main" val="121195070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eneral Slide - Forever Tr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B1D00F-FB44-7148-AD7B-94CB072E739C}"/>
              </a:ext>
            </a:extLst>
          </p:cNvPr>
          <p:cNvSpPr/>
          <p:nvPr userDrawn="1"/>
        </p:nvSpPr>
        <p:spPr>
          <a:xfrm>
            <a:off x="-115503" y="6216047"/>
            <a:ext cx="12307503" cy="785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4BF4CF9-76D0-464E-9164-62010D93C1B4}"/>
              </a:ext>
            </a:extLst>
          </p:cNvPr>
          <p:cNvPicPr>
            <a:picLocks noChangeAspect="1"/>
          </p:cNvPicPr>
          <p:nvPr userDrawn="1"/>
        </p:nvPicPr>
        <p:blipFill>
          <a:blip r:embed="rId2"/>
          <a:stretch>
            <a:fillRect/>
          </a:stretch>
        </p:blipFill>
        <p:spPr>
          <a:xfrm>
            <a:off x="731271" y="6382842"/>
            <a:ext cx="1771298" cy="272803"/>
          </a:xfrm>
          <a:prstGeom prst="rect">
            <a:avLst/>
          </a:prstGeom>
        </p:spPr>
      </p:pic>
      <p:pic>
        <p:nvPicPr>
          <p:cNvPr id="8" name="Picture 7">
            <a:extLst>
              <a:ext uri="{FF2B5EF4-FFF2-40B4-BE49-F238E27FC236}">
                <a16:creationId xmlns:a16="http://schemas.microsoft.com/office/drawing/2014/main" id="{3B4C0257-856A-0840-8AA4-558E36295C72}"/>
              </a:ext>
            </a:extLst>
          </p:cNvPr>
          <p:cNvPicPr>
            <a:picLocks noChangeAspect="1"/>
          </p:cNvPicPr>
          <p:nvPr userDrawn="1"/>
        </p:nvPicPr>
        <p:blipFill>
          <a:blip r:embed="rId3"/>
          <a:stretch>
            <a:fillRect/>
          </a:stretch>
        </p:blipFill>
        <p:spPr>
          <a:xfrm>
            <a:off x="10712916" y="5648514"/>
            <a:ext cx="1353152" cy="1353152"/>
          </a:xfrm>
          <a:prstGeom prst="rect">
            <a:avLst/>
          </a:prstGeom>
        </p:spPr>
      </p:pic>
      <p:sp>
        <p:nvSpPr>
          <p:cNvPr id="5" name="Title 1">
            <a:extLst>
              <a:ext uri="{FF2B5EF4-FFF2-40B4-BE49-F238E27FC236}">
                <a16:creationId xmlns:a16="http://schemas.microsoft.com/office/drawing/2014/main" id="{9A8C9FD1-5F97-3A40-B1F9-CB13857274A4}"/>
              </a:ext>
            </a:extLst>
          </p:cNvPr>
          <p:cNvSpPr>
            <a:spLocks noGrp="1"/>
          </p:cNvSpPr>
          <p:nvPr>
            <p:ph type="title"/>
          </p:nvPr>
        </p:nvSpPr>
        <p:spPr>
          <a:xfrm>
            <a:off x="838200" y="365125"/>
            <a:ext cx="10515600" cy="1325563"/>
          </a:xfrm>
        </p:spPr>
        <p:txBody>
          <a:bodyPr>
            <a:normAutofit/>
          </a:bodyPr>
          <a:lstStyle>
            <a:lvl1pPr algn="ctr">
              <a:defRPr sz="4000">
                <a:solidFill>
                  <a:schemeClr val="tx2"/>
                </a:solidFill>
              </a:defRPr>
            </a:lvl1pPr>
          </a:lstStyle>
          <a:p>
            <a:endParaRPr lang="en-US" dirty="0"/>
          </a:p>
        </p:txBody>
      </p:sp>
      <p:sp>
        <p:nvSpPr>
          <p:cNvPr id="9" name="Content Placeholder 2">
            <a:extLst>
              <a:ext uri="{FF2B5EF4-FFF2-40B4-BE49-F238E27FC236}">
                <a16:creationId xmlns:a16="http://schemas.microsoft.com/office/drawing/2014/main" id="{A778520E-DBAA-9443-8CDC-1D66CF970063}"/>
              </a:ext>
            </a:extLst>
          </p:cNvPr>
          <p:cNvSpPr>
            <a:spLocks noGrp="1"/>
          </p:cNvSpPr>
          <p:nvPr>
            <p:ph sz="half" idx="1"/>
          </p:nvPr>
        </p:nvSpPr>
        <p:spPr>
          <a:xfrm>
            <a:off x="838200" y="1825625"/>
            <a:ext cx="5181600" cy="4351338"/>
          </a:xfrm>
        </p:spPr>
        <p:txBody>
          <a:bodyPr/>
          <a:lstStyle/>
          <a:p>
            <a:endParaRPr lang="en-US"/>
          </a:p>
        </p:txBody>
      </p:sp>
      <p:sp>
        <p:nvSpPr>
          <p:cNvPr id="10" name="Content Placeholder 3">
            <a:extLst>
              <a:ext uri="{FF2B5EF4-FFF2-40B4-BE49-F238E27FC236}">
                <a16:creationId xmlns:a16="http://schemas.microsoft.com/office/drawing/2014/main" id="{1D831704-DEC2-6540-B7C4-5486E7C9970E}"/>
              </a:ext>
            </a:extLst>
          </p:cNvPr>
          <p:cNvSpPr>
            <a:spLocks noGrp="1"/>
          </p:cNvSpPr>
          <p:nvPr>
            <p:ph sz="half" idx="2"/>
          </p:nvPr>
        </p:nvSpPr>
        <p:spPr>
          <a:xfrm>
            <a:off x="6172200" y="1825625"/>
            <a:ext cx="5181600" cy="4351338"/>
          </a:xfrm>
        </p:spPr>
        <p:txBody>
          <a:bodyPr/>
          <a:lstStyle/>
          <a:p>
            <a:endParaRPr lang="en-US"/>
          </a:p>
        </p:txBody>
      </p:sp>
    </p:spTree>
    <p:extLst>
      <p:ext uri="{BB962C8B-B14F-4D97-AF65-F5344CB8AC3E}">
        <p14:creationId xmlns:p14="http://schemas.microsoft.com/office/powerpoint/2010/main" val="2603066923"/>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 Forever Tr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B1D00F-FB44-7148-AD7B-94CB072E739C}"/>
              </a:ext>
            </a:extLst>
          </p:cNvPr>
          <p:cNvSpPr/>
          <p:nvPr userDrawn="1"/>
        </p:nvSpPr>
        <p:spPr>
          <a:xfrm>
            <a:off x="-115503" y="6216047"/>
            <a:ext cx="12307503" cy="785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4BF4CF9-76D0-464E-9164-62010D93C1B4}"/>
              </a:ext>
            </a:extLst>
          </p:cNvPr>
          <p:cNvPicPr>
            <a:picLocks noChangeAspect="1"/>
          </p:cNvPicPr>
          <p:nvPr userDrawn="1"/>
        </p:nvPicPr>
        <p:blipFill>
          <a:blip r:embed="rId2"/>
          <a:stretch>
            <a:fillRect/>
          </a:stretch>
        </p:blipFill>
        <p:spPr>
          <a:xfrm>
            <a:off x="731271" y="6382842"/>
            <a:ext cx="1771298" cy="272803"/>
          </a:xfrm>
          <a:prstGeom prst="rect">
            <a:avLst/>
          </a:prstGeom>
        </p:spPr>
      </p:pic>
      <p:pic>
        <p:nvPicPr>
          <p:cNvPr id="8" name="Picture 7">
            <a:extLst>
              <a:ext uri="{FF2B5EF4-FFF2-40B4-BE49-F238E27FC236}">
                <a16:creationId xmlns:a16="http://schemas.microsoft.com/office/drawing/2014/main" id="{3B4C0257-856A-0840-8AA4-558E36295C72}"/>
              </a:ext>
            </a:extLst>
          </p:cNvPr>
          <p:cNvPicPr>
            <a:picLocks noChangeAspect="1"/>
          </p:cNvPicPr>
          <p:nvPr userDrawn="1"/>
        </p:nvPicPr>
        <p:blipFill>
          <a:blip r:embed="rId3"/>
          <a:stretch>
            <a:fillRect/>
          </a:stretch>
        </p:blipFill>
        <p:spPr>
          <a:xfrm>
            <a:off x="10712916" y="5648514"/>
            <a:ext cx="1353152" cy="1353152"/>
          </a:xfrm>
          <a:prstGeom prst="rect">
            <a:avLst/>
          </a:prstGeom>
        </p:spPr>
      </p:pic>
    </p:spTree>
    <p:extLst>
      <p:ext uri="{BB962C8B-B14F-4D97-AF65-F5344CB8AC3E}">
        <p14:creationId xmlns:p14="http://schemas.microsoft.com/office/powerpoint/2010/main" val="4052697856"/>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4606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nd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793C7-3CCE-1743-9526-1FB0D2264264}"/>
              </a:ext>
            </a:extLst>
          </p:cNvPr>
          <p:cNvPicPr>
            <a:picLocks noChangeAspect="1"/>
          </p:cNvPicPr>
          <p:nvPr userDrawn="1"/>
        </p:nvPicPr>
        <p:blipFill>
          <a:blip r:embed="rId2"/>
          <a:stretch>
            <a:fillRect/>
          </a:stretch>
        </p:blipFill>
        <p:spPr>
          <a:xfrm>
            <a:off x="-38707" y="4578077"/>
            <a:ext cx="12269413" cy="5163962"/>
          </a:xfrm>
          <a:prstGeom prst="rect">
            <a:avLst/>
          </a:prstGeom>
        </p:spPr>
      </p:pic>
    </p:spTree>
    <p:extLst>
      <p:ext uri="{BB962C8B-B14F-4D97-AF65-F5344CB8AC3E}">
        <p14:creationId xmlns:p14="http://schemas.microsoft.com/office/powerpoint/2010/main" val="297189966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itle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B50050-9186-894D-80E1-097ECE38FDC2}"/>
              </a:ext>
            </a:extLst>
          </p:cNvPr>
          <p:cNvSpPr/>
          <p:nvPr userDrawn="1"/>
        </p:nvSpPr>
        <p:spPr>
          <a:xfrm>
            <a:off x="0" y="0"/>
            <a:ext cx="12306300" cy="703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8B4B22B-F75C-614B-9019-2D254987B7DD}"/>
              </a:ext>
            </a:extLst>
          </p:cNvPr>
          <p:cNvPicPr>
            <a:picLocks noChangeAspect="1"/>
          </p:cNvPicPr>
          <p:nvPr userDrawn="1"/>
        </p:nvPicPr>
        <p:blipFill>
          <a:blip r:embed="rId2"/>
          <a:stretch>
            <a:fillRect/>
          </a:stretch>
        </p:blipFill>
        <p:spPr>
          <a:xfrm>
            <a:off x="-177800" y="3915805"/>
            <a:ext cx="12814300" cy="5393295"/>
          </a:xfrm>
          <a:prstGeom prst="rect">
            <a:avLst/>
          </a:prstGeom>
        </p:spPr>
      </p:pic>
    </p:spTree>
    <p:extLst>
      <p:ext uri="{BB962C8B-B14F-4D97-AF65-F5344CB8AC3E}">
        <p14:creationId xmlns:p14="http://schemas.microsoft.com/office/powerpoint/2010/main" val="285567026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rdinal - transitio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4E9C9D-CDE0-024D-AE37-EFE846FB45D8}"/>
              </a:ext>
            </a:extLst>
          </p:cNvPr>
          <p:cNvSpPr/>
          <p:nvPr userDrawn="1"/>
        </p:nvSpPr>
        <p:spPr>
          <a:xfrm>
            <a:off x="-38707" y="0"/>
            <a:ext cx="12269413" cy="69761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734828-01E5-1345-A891-04348CABCC8C}"/>
              </a:ext>
            </a:extLst>
          </p:cNvPr>
          <p:cNvPicPr>
            <a:picLocks noChangeAspect="1"/>
          </p:cNvPicPr>
          <p:nvPr userDrawn="1"/>
        </p:nvPicPr>
        <p:blipFill>
          <a:blip r:embed="rId2"/>
          <a:stretch>
            <a:fillRect/>
          </a:stretch>
        </p:blipFill>
        <p:spPr>
          <a:xfrm>
            <a:off x="-38707" y="4578077"/>
            <a:ext cx="12269413" cy="5163962"/>
          </a:xfrm>
          <a:prstGeom prst="rect">
            <a:avLst/>
          </a:prstGeom>
        </p:spPr>
      </p:pic>
    </p:spTree>
    <p:extLst>
      <p:ext uri="{BB962C8B-B14F-4D97-AF65-F5344CB8AC3E}">
        <p14:creationId xmlns:p14="http://schemas.microsoft.com/office/powerpoint/2010/main" val="197926303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lo/Goodby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44988-9D02-CD49-820D-3AE43FA29190}"/>
              </a:ext>
            </a:extLst>
          </p:cNvPr>
          <p:cNvSpPr/>
          <p:nvPr userDrawn="1"/>
        </p:nvSpPr>
        <p:spPr>
          <a:xfrm>
            <a:off x="-115503" y="6216047"/>
            <a:ext cx="12307503" cy="785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52B21ECF-A424-1141-9F67-FB81B1D45A56}"/>
              </a:ext>
            </a:extLst>
          </p:cNvPr>
          <p:cNvSpPr>
            <a:spLocks noGrp="1" noChangeAspect="1"/>
          </p:cNvSpPr>
          <p:nvPr>
            <p:ph type="pic" sz="quarter" idx="15"/>
          </p:nvPr>
        </p:nvSpPr>
        <p:spPr>
          <a:xfrm>
            <a:off x="1251781" y="883162"/>
            <a:ext cx="4332416" cy="4332300"/>
          </a:xfrm>
          <a:prstGeom prst="ellipse">
            <a:avLst/>
          </a:prstGeom>
          <a:solidFill>
            <a:schemeClr val="bg1"/>
          </a:solidFill>
          <a:effectLst/>
        </p:spPr>
        <p:txBody>
          <a:bodyPr wrap="square">
            <a:noAutofit/>
          </a:bodyPr>
          <a:lstStyle>
            <a:lvl1pPr marL="0" indent="0">
              <a:buNone/>
              <a:defRPr sz="1200" b="0" i="0">
                <a:ln>
                  <a:noFill/>
                </a:ln>
                <a:solidFill>
                  <a:schemeClr val="tx2"/>
                </a:solidFill>
                <a:latin typeface="Times New Roman" panose="02020603050405020304" pitchFamily="18" charset="0"/>
                <a:ea typeface="Roboto Regular" charset="0"/>
                <a:cs typeface="Rubik Light" panose="02000604000000020004" pitchFamily="2" charset="-79"/>
              </a:defRPr>
            </a:lvl1pPr>
          </a:lstStyle>
          <a:p>
            <a:endParaRPr lang="en-US" dirty="0"/>
          </a:p>
        </p:txBody>
      </p:sp>
      <p:pic>
        <p:nvPicPr>
          <p:cNvPr id="4" name="Picture 3">
            <a:extLst>
              <a:ext uri="{FF2B5EF4-FFF2-40B4-BE49-F238E27FC236}">
                <a16:creationId xmlns:a16="http://schemas.microsoft.com/office/drawing/2014/main" id="{E25216CD-788C-0E4E-A01B-925449011BEC}"/>
              </a:ext>
            </a:extLst>
          </p:cNvPr>
          <p:cNvPicPr>
            <a:picLocks noChangeAspect="1"/>
          </p:cNvPicPr>
          <p:nvPr userDrawn="1"/>
        </p:nvPicPr>
        <p:blipFill>
          <a:blip r:embed="rId2"/>
          <a:stretch>
            <a:fillRect/>
          </a:stretch>
        </p:blipFill>
        <p:spPr>
          <a:xfrm>
            <a:off x="731271" y="6382842"/>
            <a:ext cx="1771298" cy="272803"/>
          </a:xfrm>
          <a:prstGeom prst="rect">
            <a:avLst/>
          </a:prstGeom>
        </p:spPr>
      </p:pic>
      <p:pic>
        <p:nvPicPr>
          <p:cNvPr id="6" name="Picture 5">
            <a:extLst>
              <a:ext uri="{FF2B5EF4-FFF2-40B4-BE49-F238E27FC236}">
                <a16:creationId xmlns:a16="http://schemas.microsoft.com/office/drawing/2014/main" id="{304CAE3F-CEE9-D342-9F76-A206DE2E577D}"/>
              </a:ext>
            </a:extLst>
          </p:cNvPr>
          <p:cNvPicPr>
            <a:picLocks noChangeAspect="1"/>
          </p:cNvPicPr>
          <p:nvPr userDrawn="1"/>
        </p:nvPicPr>
        <p:blipFill>
          <a:blip r:embed="rId3"/>
          <a:stretch>
            <a:fillRect/>
          </a:stretch>
        </p:blipFill>
        <p:spPr>
          <a:xfrm>
            <a:off x="10712916" y="5648514"/>
            <a:ext cx="1353152" cy="1353152"/>
          </a:xfrm>
          <a:prstGeom prst="rect">
            <a:avLst/>
          </a:prstGeom>
        </p:spPr>
      </p:pic>
    </p:spTree>
    <p:extLst>
      <p:ext uri="{BB962C8B-B14F-4D97-AF65-F5344CB8AC3E}">
        <p14:creationId xmlns:p14="http://schemas.microsoft.com/office/powerpoint/2010/main" val="338869228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wavy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EB740-9442-0347-90CE-3D2FB519DB01}"/>
              </a:ext>
            </a:extLst>
          </p:cNvPr>
          <p:cNvPicPr>
            <a:picLocks noChangeAspect="1"/>
          </p:cNvPicPr>
          <p:nvPr userDrawn="1"/>
        </p:nvPicPr>
        <p:blipFill>
          <a:blip r:embed="rId2"/>
          <a:stretch>
            <a:fillRect/>
          </a:stretch>
        </p:blipFill>
        <p:spPr>
          <a:xfrm>
            <a:off x="-38707" y="-1483676"/>
            <a:ext cx="12269413" cy="5163962"/>
          </a:xfrm>
          <a:prstGeom prst="rect">
            <a:avLst/>
          </a:prstGeom>
        </p:spPr>
      </p:pic>
    </p:spTree>
    <p:extLst>
      <p:ext uri="{BB962C8B-B14F-4D97-AF65-F5344CB8AC3E}">
        <p14:creationId xmlns:p14="http://schemas.microsoft.com/office/powerpoint/2010/main" val="3277657185"/>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0E3DF-338D-EC4C-91AB-9274778DC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1E322F-2259-7A46-B11A-273C145FE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5306483"/>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0" r:id="rId3"/>
    <p:sldLayoutId id="2147483674" r:id="rId4"/>
    <p:sldLayoutId id="2147483655" r:id="rId5"/>
    <p:sldLayoutId id="2147483672" r:id="rId6"/>
    <p:sldLayoutId id="2147483671" r:id="rId7"/>
    <p:sldLayoutId id="2147483669" r:id="rId8"/>
    <p:sldLayoutId id="2147483675" r:id="rId9"/>
    <p:sldLayoutId id="2147483662" r:id="rId10"/>
  </p:sldLayoutIdLst>
  <p:txStyles>
    <p:titleStyle>
      <a:lvl1pPr algn="l" defTabSz="914400" rtl="0" eaLnBrk="1" latinLnBrk="0" hangingPunct="1">
        <a:lnSpc>
          <a:spcPct val="90000"/>
        </a:lnSpc>
        <a:spcBef>
          <a:spcPct val="0"/>
        </a:spcBef>
        <a:buNone/>
        <a:defRPr sz="4400" b="0" i="0" kern="12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Wingdings" pitchFamily="2" charset="2"/>
        <a:buChar char="§"/>
        <a:defRPr sz="2800" b="0" i="0" kern="1200">
          <a:solidFill>
            <a:schemeClr val="tx2"/>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Clr>
          <a:schemeClr val="bg1"/>
        </a:buClr>
        <a:buFont typeface="Wingdings" pitchFamily="2" charset="2"/>
        <a:buChar char="§"/>
        <a:defRPr sz="2400" b="0" i="0" kern="1200">
          <a:solidFill>
            <a:schemeClr val="tx2"/>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Clr>
          <a:schemeClr val="bg1"/>
        </a:buClr>
        <a:buFont typeface="Wingdings" pitchFamily="2" charset="2"/>
        <a:buChar char="§"/>
        <a:defRPr sz="2000" b="0" i="0" kern="1200">
          <a:solidFill>
            <a:schemeClr val="tx2"/>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Clr>
          <a:schemeClr val="bg1"/>
        </a:buClr>
        <a:buFont typeface="Wingdings" pitchFamily="2" charset="2"/>
        <a:buChar char="§"/>
        <a:defRPr sz="1800" b="0" i="0" kern="1200">
          <a:solidFill>
            <a:schemeClr val="tx2"/>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Clr>
          <a:schemeClr val="bg1"/>
        </a:buClr>
        <a:buFont typeface="Wingdings" pitchFamily="2" charset="2"/>
        <a:buChar char="§"/>
        <a:defRPr sz="1800" b="0" i="0" kern="1200">
          <a:solidFill>
            <a:schemeClr val="tx2"/>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Box 233">
            <a:extLst>
              <a:ext uri="{FF2B5EF4-FFF2-40B4-BE49-F238E27FC236}">
                <a16:creationId xmlns:a16="http://schemas.microsoft.com/office/drawing/2014/main" id="{A90D9147-49C0-6A4B-9222-A40E04CA3632}"/>
              </a:ext>
            </a:extLst>
          </p:cNvPr>
          <p:cNvSpPr txBox="1"/>
          <p:nvPr/>
        </p:nvSpPr>
        <p:spPr>
          <a:xfrm>
            <a:off x="0" y="2294482"/>
            <a:ext cx="12192000" cy="1754326"/>
          </a:xfrm>
          <a:prstGeom prst="rect">
            <a:avLst/>
          </a:prstGeom>
          <a:noFill/>
        </p:spPr>
        <p:txBody>
          <a:bodyPr wrap="square" rtlCol="0" anchor="b">
            <a:spAutoFit/>
          </a:bodyPr>
          <a:lstStyle/>
          <a:p>
            <a:pPr algn="ctr"/>
            <a:r>
              <a:rPr lang="en-US" sz="5400" dirty="0">
                <a:latin typeface="Calibri" panose="020F0502020204030204" pitchFamily="34" charset="0"/>
                <a:ea typeface="Lato" panose="020F0502020204030203" pitchFamily="34" charset="0"/>
                <a:cs typeface="Rubik Medium" panose="02000604000000020004" pitchFamily="2" charset="-79"/>
              </a:rPr>
              <a:t>Student Support at </a:t>
            </a:r>
          </a:p>
          <a:p>
            <a:pPr algn="ctr"/>
            <a:r>
              <a:rPr lang="en-US" sz="5400" dirty="0">
                <a:latin typeface="Calibri" panose="020F0502020204030204" pitchFamily="34" charset="0"/>
                <a:ea typeface="Lato" panose="020F0502020204030203" pitchFamily="34" charset="0"/>
                <a:cs typeface="Rubik Medium" panose="02000604000000020004" pitchFamily="2" charset="-79"/>
              </a:rPr>
              <a:t>College of Veterinary Medicine</a:t>
            </a:r>
          </a:p>
        </p:txBody>
      </p:sp>
      <p:pic>
        <p:nvPicPr>
          <p:cNvPr id="4" name="Picture 3">
            <a:extLst>
              <a:ext uri="{FF2B5EF4-FFF2-40B4-BE49-F238E27FC236}">
                <a16:creationId xmlns:a16="http://schemas.microsoft.com/office/drawing/2014/main" id="{83B1476B-C459-9E46-8038-741D4F165080}"/>
              </a:ext>
            </a:extLst>
          </p:cNvPr>
          <p:cNvPicPr>
            <a:picLocks noChangeAspect="1"/>
          </p:cNvPicPr>
          <p:nvPr/>
        </p:nvPicPr>
        <p:blipFill>
          <a:blip r:embed="rId2"/>
          <a:stretch>
            <a:fillRect/>
          </a:stretch>
        </p:blipFill>
        <p:spPr>
          <a:xfrm>
            <a:off x="4683124" y="639234"/>
            <a:ext cx="2825753" cy="435203"/>
          </a:xfrm>
          <a:prstGeom prst="rect">
            <a:avLst/>
          </a:prstGeom>
        </p:spPr>
      </p:pic>
    </p:spTree>
    <p:extLst>
      <p:ext uri="{BB962C8B-B14F-4D97-AF65-F5344CB8AC3E}">
        <p14:creationId xmlns:p14="http://schemas.microsoft.com/office/powerpoint/2010/main" val="2179595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5466362-2756-9741-8C0C-026417C1D137}"/>
              </a:ext>
            </a:extLst>
          </p:cNvPr>
          <p:cNvSpPr txBox="1"/>
          <p:nvPr/>
        </p:nvSpPr>
        <p:spPr>
          <a:xfrm>
            <a:off x="695325" y="549275"/>
            <a:ext cx="10801350" cy="707886"/>
          </a:xfrm>
          <a:prstGeom prst="rect">
            <a:avLst/>
          </a:prstGeom>
          <a:noFill/>
        </p:spPr>
        <p:txBody>
          <a:bodyPr wrap="square" rtlCol="0">
            <a:spAutoFit/>
          </a:bodyPr>
          <a:lstStyle/>
          <a:p>
            <a:pPr algn="ctr"/>
            <a:r>
              <a:rPr lang="en-US" sz="4000" dirty="0">
                <a:solidFill>
                  <a:schemeClr val="tx2"/>
                </a:solidFill>
                <a:latin typeface="Calibri" panose="020F0502020204030204" pitchFamily="34" charset="0"/>
                <a:ea typeface="Nunito Bold" charset="0"/>
                <a:cs typeface="Rubik Medium" panose="02000604000000020004" pitchFamily="2" charset="-79"/>
              </a:rPr>
              <a:t>Sydney </a:t>
            </a:r>
            <a:r>
              <a:rPr lang="en-US" sz="4000">
                <a:solidFill>
                  <a:schemeClr val="tx2"/>
                </a:solidFill>
                <a:latin typeface="Calibri" panose="020F0502020204030204" pitchFamily="34" charset="0"/>
                <a:ea typeface="Nunito Bold" charset="0"/>
                <a:cs typeface="Rubik Medium" panose="02000604000000020004" pitchFamily="2" charset="-79"/>
              </a:rPr>
              <a:t>LaRue DVM ‘16 </a:t>
            </a:r>
            <a:r>
              <a:rPr lang="en-US" sz="4000" dirty="0">
                <a:solidFill>
                  <a:schemeClr val="tx2"/>
                </a:solidFill>
                <a:latin typeface="Calibri" panose="020F0502020204030204" pitchFamily="34" charset="0"/>
                <a:ea typeface="Nunito Bold" charset="0"/>
                <a:cs typeface="Rubik Medium" panose="02000604000000020004" pitchFamily="2" charset="-79"/>
              </a:rPr>
              <a:t>Scholarship </a:t>
            </a:r>
          </a:p>
        </p:txBody>
      </p:sp>
      <p:sp>
        <p:nvSpPr>
          <p:cNvPr id="2" name="TextBox 1">
            <a:extLst>
              <a:ext uri="{FF2B5EF4-FFF2-40B4-BE49-F238E27FC236}">
                <a16:creationId xmlns:a16="http://schemas.microsoft.com/office/drawing/2014/main" id="{54C82CEA-9B94-419E-AD5C-C131B04CA9A6}"/>
              </a:ext>
            </a:extLst>
          </p:cNvPr>
          <p:cNvSpPr txBox="1"/>
          <p:nvPr/>
        </p:nvSpPr>
        <p:spPr>
          <a:xfrm flipH="1">
            <a:off x="1903469" y="2211132"/>
            <a:ext cx="3902997" cy="830997"/>
          </a:xfrm>
          <a:prstGeom prst="rect">
            <a:avLst/>
          </a:prstGeom>
          <a:noFill/>
        </p:spPr>
        <p:txBody>
          <a:bodyPr wrap="square" rtlCol="0">
            <a:spAutoFit/>
          </a:bodyPr>
          <a:lstStyle/>
          <a:p>
            <a:pPr algn="ctr"/>
            <a:r>
              <a:rPr lang="en-US" sz="2400" dirty="0"/>
              <a:t>Students with Albinism or </a:t>
            </a:r>
          </a:p>
          <a:p>
            <a:pPr algn="ctr"/>
            <a:r>
              <a:rPr lang="en-US" sz="2400" dirty="0"/>
              <a:t>documented disability </a:t>
            </a:r>
          </a:p>
        </p:txBody>
      </p:sp>
      <p:pic>
        <p:nvPicPr>
          <p:cNvPr id="3" name="Picture 2">
            <a:extLst>
              <a:ext uri="{FF2B5EF4-FFF2-40B4-BE49-F238E27FC236}">
                <a16:creationId xmlns:a16="http://schemas.microsoft.com/office/drawing/2014/main" id="{202C8772-8A42-445A-8B08-AF8939CC228E}"/>
              </a:ext>
            </a:extLst>
          </p:cNvPr>
          <p:cNvPicPr>
            <a:picLocks noChangeAspect="1"/>
          </p:cNvPicPr>
          <p:nvPr/>
        </p:nvPicPr>
        <p:blipFill>
          <a:blip r:embed="rId3"/>
          <a:stretch>
            <a:fillRect/>
          </a:stretch>
        </p:blipFill>
        <p:spPr>
          <a:xfrm>
            <a:off x="6587554" y="1960700"/>
            <a:ext cx="3017520" cy="3865410"/>
          </a:xfrm>
          <a:prstGeom prst="rect">
            <a:avLst/>
          </a:prstGeom>
          <a:effectLst>
            <a:softEdge rad="139700"/>
          </a:effectLst>
        </p:spPr>
      </p:pic>
    </p:spTree>
    <p:extLst>
      <p:ext uri="{BB962C8B-B14F-4D97-AF65-F5344CB8AC3E}">
        <p14:creationId xmlns:p14="http://schemas.microsoft.com/office/powerpoint/2010/main" val="31217412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5466362-2756-9741-8C0C-026417C1D137}"/>
              </a:ext>
            </a:extLst>
          </p:cNvPr>
          <p:cNvSpPr txBox="1"/>
          <p:nvPr/>
        </p:nvSpPr>
        <p:spPr>
          <a:xfrm>
            <a:off x="695325" y="549275"/>
            <a:ext cx="10801350" cy="707886"/>
          </a:xfrm>
          <a:prstGeom prst="rect">
            <a:avLst/>
          </a:prstGeom>
          <a:noFill/>
        </p:spPr>
        <p:txBody>
          <a:bodyPr wrap="square" rtlCol="0">
            <a:spAutoFit/>
          </a:bodyPr>
          <a:lstStyle/>
          <a:p>
            <a:pPr algn="ctr"/>
            <a:r>
              <a:rPr lang="en-US" sz="4000" dirty="0">
                <a:solidFill>
                  <a:schemeClr val="tx2"/>
                </a:solidFill>
                <a:latin typeface="Calibri" panose="020F0502020204030204" pitchFamily="34" charset="0"/>
                <a:ea typeface="Nunito Bold" charset="0"/>
                <a:cs typeface="Rubik Medium" panose="02000604000000020004" pitchFamily="2" charset="-79"/>
              </a:rPr>
              <a:t>Diversity, Equity &amp; Inclusion</a:t>
            </a:r>
          </a:p>
        </p:txBody>
      </p:sp>
      <p:sp>
        <p:nvSpPr>
          <p:cNvPr id="2" name="TextBox 1">
            <a:extLst>
              <a:ext uri="{FF2B5EF4-FFF2-40B4-BE49-F238E27FC236}">
                <a16:creationId xmlns:a16="http://schemas.microsoft.com/office/drawing/2014/main" id="{54C82CEA-9B94-419E-AD5C-C131B04CA9A6}"/>
              </a:ext>
            </a:extLst>
          </p:cNvPr>
          <p:cNvSpPr txBox="1"/>
          <p:nvPr/>
        </p:nvSpPr>
        <p:spPr>
          <a:xfrm flipH="1">
            <a:off x="6911162" y="2290226"/>
            <a:ext cx="3114613" cy="2277547"/>
          </a:xfrm>
          <a:prstGeom prst="rect">
            <a:avLst/>
          </a:prstGeom>
          <a:noFill/>
        </p:spPr>
        <p:txBody>
          <a:bodyPr wrap="square" rtlCol="0">
            <a:spAutoFit/>
          </a:bodyPr>
          <a:lstStyle/>
          <a:p>
            <a:r>
              <a:rPr lang="en-US" sz="2800" b="1" dirty="0"/>
              <a:t>Strategies  </a:t>
            </a:r>
          </a:p>
          <a:p>
            <a:pPr marL="285750" indent="-285750">
              <a:buFont typeface="Arial" panose="020B0604020202020204" pitchFamily="34" charset="0"/>
              <a:buChar char="•"/>
            </a:pPr>
            <a:r>
              <a:rPr lang="en-US" sz="2400" dirty="0"/>
              <a:t>Communications</a:t>
            </a:r>
          </a:p>
          <a:p>
            <a:pPr marL="285750" indent="-285750">
              <a:buFont typeface="Arial" panose="020B0604020202020204" pitchFamily="34" charset="0"/>
              <a:buChar char="•"/>
            </a:pPr>
            <a:r>
              <a:rPr lang="en-US" sz="2400" dirty="0"/>
              <a:t>Marketing </a:t>
            </a:r>
          </a:p>
          <a:p>
            <a:pPr marL="285750" indent="-285750">
              <a:buFont typeface="Arial" panose="020B0604020202020204" pitchFamily="34" charset="0"/>
              <a:buChar char="•"/>
            </a:pPr>
            <a:r>
              <a:rPr lang="en-US" sz="2400" dirty="0"/>
              <a:t>Consistent messaging </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7A52848E-99AC-4547-987C-2A77E80B7E84}"/>
              </a:ext>
            </a:extLst>
          </p:cNvPr>
          <p:cNvPicPr>
            <a:picLocks noChangeAspect="1"/>
          </p:cNvPicPr>
          <p:nvPr/>
        </p:nvPicPr>
        <p:blipFill>
          <a:blip r:embed="rId3"/>
          <a:stretch>
            <a:fillRect/>
          </a:stretch>
        </p:blipFill>
        <p:spPr>
          <a:xfrm>
            <a:off x="695325" y="1871330"/>
            <a:ext cx="5206424" cy="3474720"/>
          </a:xfrm>
          <a:prstGeom prst="rect">
            <a:avLst/>
          </a:prstGeom>
        </p:spPr>
      </p:pic>
    </p:spTree>
    <p:extLst>
      <p:ext uri="{BB962C8B-B14F-4D97-AF65-F5344CB8AC3E}">
        <p14:creationId xmlns:p14="http://schemas.microsoft.com/office/powerpoint/2010/main" val="24128800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5466362-2756-9741-8C0C-026417C1D137}"/>
              </a:ext>
            </a:extLst>
          </p:cNvPr>
          <p:cNvSpPr txBox="1"/>
          <p:nvPr/>
        </p:nvSpPr>
        <p:spPr>
          <a:xfrm>
            <a:off x="695325" y="549275"/>
            <a:ext cx="10801350" cy="707886"/>
          </a:xfrm>
          <a:prstGeom prst="rect">
            <a:avLst/>
          </a:prstGeom>
          <a:noFill/>
        </p:spPr>
        <p:txBody>
          <a:bodyPr wrap="square" rtlCol="0">
            <a:spAutoFit/>
          </a:bodyPr>
          <a:lstStyle/>
          <a:p>
            <a:pPr algn="ctr"/>
            <a:r>
              <a:rPr lang="en-US" sz="4000" dirty="0">
                <a:solidFill>
                  <a:schemeClr val="tx2"/>
                </a:solidFill>
                <a:latin typeface="Calibri" panose="020F0502020204030204" pitchFamily="34" charset="0"/>
                <a:ea typeface="Nunito Bold" charset="0"/>
                <a:cs typeface="Rubik Medium" panose="02000604000000020004" pitchFamily="2" charset="-79"/>
              </a:rPr>
              <a:t>Diversity, Equity &amp; Inclusion</a:t>
            </a:r>
          </a:p>
        </p:txBody>
      </p:sp>
      <p:sp>
        <p:nvSpPr>
          <p:cNvPr id="2" name="TextBox 1">
            <a:extLst>
              <a:ext uri="{FF2B5EF4-FFF2-40B4-BE49-F238E27FC236}">
                <a16:creationId xmlns:a16="http://schemas.microsoft.com/office/drawing/2014/main" id="{54C82CEA-9B94-419E-AD5C-C131B04CA9A6}"/>
              </a:ext>
            </a:extLst>
          </p:cNvPr>
          <p:cNvSpPr txBox="1"/>
          <p:nvPr/>
        </p:nvSpPr>
        <p:spPr>
          <a:xfrm flipH="1">
            <a:off x="7038752" y="1979153"/>
            <a:ext cx="3836770" cy="2646878"/>
          </a:xfrm>
          <a:prstGeom prst="rect">
            <a:avLst/>
          </a:prstGeom>
          <a:noFill/>
        </p:spPr>
        <p:txBody>
          <a:bodyPr wrap="square" rtlCol="0">
            <a:spAutoFit/>
          </a:bodyPr>
          <a:lstStyle/>
          <a:p>
            <a:r>
              <a:rPr lang="en-US" sz="2800" b="1" dirty="0"/>
              <a:t>Implementation </a:t>
            </a:r>
          </a:p>
          <a:p>
            <a:pPr marL="285750" indent="-285750">
              <a:buFont typeface="Arial" panose="020B0604020202020204" pitchFamily="34" charset="0"/>
              <a:buChar char="•"/>
            </a:pPr>
            <a:r>
              <a:rPr lang="en-US" sz="2400" dirty="0"/>
              <a:t>White Coats for Black Lives</a:t>
            </a:r>
          </a:p>
          <a:p>
            <a:pPr marL="285750" indent="-285750">
              <a:buFont typeface="Arial" panose="020B0604020202020204" pitchFamily="34" charset="0"/>
              <a:buChar char="•"/>
            </a:pPr>
            <a:r>
              <a:rPr lang="en-US" sz="2400" dirty="0"/>
              <a:t>Purdue Online Certificate</a:t>
            </a:r>
          </a:p>
          <a:p>
            <a:pPr marL="285750" indent="-285750">
              <a:buFont typeface="Arial" panose="020B0604020202020204" pitchFamily="34" charset="0"/>
              <a:buChar char="•"/>
            </a:pPr>
            <a:r>
              <a:rPr lang="en-US" sz="2400" dirty="0"/>
              <a:t>D.E.&amp; I Cohort </a:t>
            </a:r>
          </a:p>
          <a:p>
            <a:endParaRPr lang="en-US" sz="2400" dirty="0"/>
          </a:p>
          <a:p>
            <a:r>
              <a:rPr lang="en-US" sz="2400" dirty="0"/>
              <a:t> </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B4FE4660-66E3-4D99-BB53-C24524058490}"/>
              </a:ext>
            </a:extLst>
          </p:cNvPr>
          <p:cNvPicPr>
            <a:picLocks noChangeAspect="1"/>
          </p:cNvPicPr>
          <p:nvPr/>
        </p:nvPicPr>
        <p:blipFill>
          <a:blip r:embed="rId3"/>
          <a:stretch>
            <a:fillRect/>
          </a:stretch>
        </p:blipFill>
        <p:spPr>
          <a:xfrm>
            <a:off x="1676608" y="1979153"/>
            <a:ext cx="4406327" cy="2926080"/>
          </a:xfrm>
          <a:prstGeom prst="rect">
            <a:avLst/>
          </a:prstGeom>
        </p:spPr>
      </p:pic>
    </p:spTree>
    <p:extLst>
      <p:ext uri="{BB962C8B-B14F-4D97-AF65-F5344CB8AC3E}">
        <p14:creationId xmlns:p14="http://schemas.microsoft.com/office/powerpoint/2010/main" val="15401598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CD399F-23E0-3C4A-B871-1856D5AD4D60}"/>
              </a:ext>
            </a:extLst>
          </p:cNvPr>
          <p:cNvSpPr txBox="1"/>
          <p:nvPr/>
        </p:nvSpPr>
        <p:spPr>
          <a:xfrm>
            <a:off x="772265" y="3682624"/>
            <a:ext cx="10801349" cy="830997"/>
          </a:xfrm>
          <a:prstGeom prst="rect">
            <a:avLst/>
          </a:prstGeom>
          <a:noFill/>
        </p:spPr>
        <p:txBody>
          <a:bodyPr wrap="square" rtlCol="0">
            <a:spAutoFit/>
          </a:bodyPr>
          <a:lstStyle/>
          <a:p>
            <a:pPr algn="ctr"/>
            <a:r>
              <a:rPr lang="en-US" sz="2400" dirty="0">
                <a:solidFill>
                  <a:schemeClr val="bg2"/>
                </a:solidFill>
                <a:ea typeface="Lato Light" panose="020F0502020204030203" pitchFamily="34" charset="0"/>
                <a:cs typeface="Arima Madurai Light" pitchFamily="2" charset="77"/>
              </a:rPr>
              <a:t>Trent Wellman, Director of Development</a:t>
            </a:r>
          </a:p>
          <a:p>
            <a:pPr algn="ctr"/>
            <a:r>
              <a:rPr lang="en-US" sz="2400" dirty="0">
                <a:solidFill>
                  <a:schemeClr val="bg2"/>
                </a:solidFill>
                <a:ea typeface="Lato Light" panose="020F0502020204030203" pitchFamily="34" charset="0"/>
                <a:cs typeface="Arima Madurai Light" pitchFamily="2" charset="77"/>
              </a:rPr>
              <a:t>Iowa State University </a:t>
            </a:r>
          </a:p>
        </p:txBody>
      </p:sp>
      <p:sp>
        <p:nvSpPr>
          <p:cNvPr id="13" name="TextBox 12">
            <a:extLst>
              <a:ext uri="{FF2B5EF4-FFF2-40B4-BE49-F238E27FC236}">
                <a16:creationId xmlns:a16="http://schemas.microsoft.com/office/drawing/2014/main" id="{52097C74-47E3-8641-B7A9-8841213445E6}"/>
              </a:ext>
            </a:extLst>
          </p:cNvPr>
          <p:cNvSpPr txBox="1"/>
          <p:nvPr/>
        </p:nvSpPr>
        <p:spPr>
          <a:xfrm>
            <a:off x="221226" y="1365271"/>
            <a:ext cx="11651226" cy="1569660"/>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ea typeface="Nunito Bold" charset="0"/>
                <a:cs typeface="Rubik Medium" panose="02000604000000020004" pitchFamily="2" charset="-79"/>
              </a:rPr>
              <a:t>Scholarship </a:t>
            </a:r>
          </a:p>
          <a:p>
            <a:pPr algn="ctr"/>
            <a:r>
              <a:rPr lang="en-US" sz="4800" dirty="0">
                <a:solidFill>
                  <a:schemeClr val="bg1"/>
                </a:solidFill>
                <a:latin typeface="Calibri" panose="020F0502020204030204" pitchFamily="34" charset="0"/>
                <a:ea typeface="Nunito Bold" charset="0"/>
                <a:cs typeface="Rubik Medium" panose="02000604000000020004" pitchFamily="2" charset="-79"/>
              </a:rPr>
              <a:t>Acknowledgement Process  </a:t>
            </a:r>
          </a:p>
        </p:txBody>
      </p:sp>
    </p:spTree>
    <p:extLst>
      <p:ext uri="{BB962C8B-B14F-4D97-AF65-F5344CB8AC3E}">
        <p14:creationId xmlns:p14="http://schemas.microsoft.com/office/powerpoint/2010/main" val="26424736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C7A32C5-C8AB-DB4B-9B57-02507671854B}"/>
              </a:ext>
            </a:extLst>
          </p:cNvPr>
          <p:cNvSpPr txBox="1"/>
          <p:nvPr/>
        </p:nvSpPr>
        <p:spPr>
          <a:xfrm>
            <a:off x="1636643" y="2242608"/>
            <a:ext cx="8918713" cy="707886"/>
          </a:xfrm>
          <a:prstGeom prst="rect">
            <a:avLst/>
          </a:prstGeom>
          <a:noFill/>
        </p:spPr>
        <p:txBody>
          <a:bodyPr wrap="square" rtlCol="0">
            <a:spAutoFit/>
          </a:bodyPr>
          <a:lstStyle>
            <a:defPPr>
              <a:defRPr lang="en-US"/>
            </a:defPPr>
            <a:lvl1pPr algn="ctr">
              <a:defRPr sz="4000">
                <a:solidFill>
                  <a:schemeClr val="tx2"/>
                </a:solidFill>
                <a:latin typeface="Rubik Medium" panose="02000604000000020004" pitchFamily="2" charset="-79"/>
                <a:ea typeface="Nunito Bold" charset="0"/>
                <a:cs typeface="Rubik Medium" panose="02000604000000020004" pitchFamily="2" charset="-79"/>
              </a:defRPr>
            </a:lvl1pPr>
          </a:lstStyle>
          <a:p>
            <a:r>
              <a:rPr lang="en-US" dirty="0">
                <a:latin typeface="Calibri" panose="020F0502020204030204" pitchFamily="34" charset="0"/>
              </a:rPr>
              <a:t>Buy In from the Top</a:t>
            </a:r>
          </a:p>
        </p:txBody>
      </p:sp>
    </p:spTree>
    <p:extLst>
      <p:ext uri="{BB962C8B-B14F-4D97-AF65-F5344CB8AC3E}">
        <p14:creationId xmlns:p14="http://schemas.microsoft.com/office/powerpoint/2010/main" val="344385042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ds and Pockets - Standard Thank You 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886" y="2013045"/>
            <a:ext cx="3238591" cy="3238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SCHOLARSHIP MONEY – Oregon Youth Challenge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4417">
            <a:off x="6565762" y="2512696"/>
            <a:ext cx="2086239" cy="2086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63295" y="1355985"/>
            <a:ext cx="1605581" cy="4708981"/>
          </a:xfrm>
          <a:prstGeom prst="rect">
            <a:avLst/>
          </a:prstGeom>
          <a:noFill/>
        </p:spPr>
        <p:txBody>
          <a:bodyPr wrap="square" rtlCol="0">
            <a:spAutoFit/>
          </a:bodyPr>
          <a:lstStyle/>
          <a:p>
            <a:r>
              <a:rPr lang="en-US" sz="30000" dirty="0">
                <a:latin typeface="Arima Madurai Medium"/>
                <a:cs typeface="Times New Roman" panose="02020603050405020304" pitchFamily="18" charset="0"/>
              </a:rPr>
              <a:t>X</a:t>
            </a:r>
          </a:p>
        </p:txBody>
      </p:sp>
      <p:sp>
        <p:nvSpPr>
          <p:cNvPr id="15" name="TextBox 14"/>
          <p:cNvSpPr txBox="1"/>
          <p:nvPr/>
        </p:nvSpPr>
        <p:spPr>
          <a:xfrm>
            <a:off x="6376661" y="1355985"/>
            <a:ext cx="1605581" cy="4708981"/>
          </a:xfrm>
          <a:prstGeom prst="rect">
            <a:avLst/>
          </a:prstGeom>
          <a:noFill/>
        </p:spPr>
        <p:txBody>
          <a:bodyPr wrap="square" rtlCol="0">
            <a:spAutoFit/>
          </a:bodyPr>
          <a:lstStyle/>
          <a:p>
            <a:r>
              <a:rPr lang="en-US" sz="30000" dirty="0">
                <a:latin typeface="Arima Madurai Medium"/>
                <a:cs typeface="Times New Roman" panose="02020603050405020304" pitchFamily="18" charset="0"/>
              </a:rPr>
              <a:t>X</a:t>
            </a:r>
          </a:p>
        </p:txBody>
      </p:sp>
      <p:pic>
        <p:nvPicPr>
          <p:cNvPr id="10" name="Picture 9"/>
          <p:cNvPicPr>
            <a:picLocks noChangeAspect="1"/>
          </p:cNvPicPr>
          <p:nvPr/>
        </p:nvPicPr>
        <p:blipFill>
          <a:blip r:embed="rId5"/>
          <a:stretch>
            <a:fillRect/>
          </a:stretch>
        </p:blipFill>
        <p:spPr>
          <a:xfrm rot="20226020">
            <a:off x="3405538" y="483690"/>
            <a:ext cx="5387866" cy="6926094"/>
          </a:xfrm>
          <a:prstGeom prst="rect">
            <a:avLst/>
          </a:prstGeom>
        </p:spPr>
      </p:pic>
      <p:sp>
        <p:nvSpPr>
          <p:cNvPr id="16" name="TextBox 15">
            <a:extLst>
              <a:ext uri="{FF2B5EF4-FFF2-40B4-BE49-F238E27FC236}">
                <a16:creationId xmlns:a16="http://schemas.microsoft.com/office/drawing/2014/main" id="{9C7A32C5-C8AB-DB4B-9B57-02507671854B}"/>
              </a:ext>
            </a:extLst>
          </p:cNvPr>
          <p:cNvSpPr txBox="1"/>
          <p:nvPr/>
        </p:nvSpPr>
        <p:spPr>
          <a:xfrm>
            <a:off x="1636643" y="549275"/>
            <a:ext cx="8918713" cy="707886"/>
          </a:xfrm>
          <a:prstGeom prst="rect">
            <a:avLst/>
          </a:prstGeom>
          <a:noFill/>
        </p:spPr>
        <p:txBody>
          <a:bodyPr wrap="square" rtlCol="0">
            <a:spAutoFit/>
          </a:bodyPr>
          <a:lstStyle>
            <a:defPPr>
              <a:defRPr lang="en-US"/>
            </a:defPPr>
            <a:lvl1pPr algn="ctr">
              <a:defRPr sz="4000">
                <a:solidFill>
                  <a:schemeClr val="tx2"/>
                </a:solidFill>
                <a:latin typeface="Rubik Medium" panose="02000604000000020004" pitchFamily="2" charset="-79"/>
                <a:ea typeface="Nunito Bold" charset="0"/>
                <a:cs typeface="Rubik Medium" panose="02000604000000020004" pitchFamily="2" charset="-79"/>
              </a:defRPr>
            </a:lvl1pPr>
          </a:lstStyle>
          <a:p>
            <a:r>
              <a:rPr lang="en-US" dirty="0">
                <a:latin typeface="Calibri" panose="020F0502020204030204" pitchFamily="34" charset="0"/>
              </a:rPr>
              <a:t>Buy In from the Top</a:t>
            </a:r>
          </a:p>
        </p:txBody>
      </p:sp>
    </p:spTree>
    <p:extLst>
      <p:ext uri="{BB962C8B-B14F-4D97-AF65-F5344CB8AC3E}">
        <p14:creationId xmlns:p14="http://schemas.microsoft.com/office/powerpoint/2010/main" val="25991094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60C170A5-2BCC-1641-AC0F-97230E222901}"/>
              </a:ext>
            </a:extLst>
          </p:cNvPr>
          <p:cNvSpPr txBox="1"/>
          <p:nvPr/>
        </p:nvSpPr>
        <p:spPr>
          <a:xfrm>
            <a:off x="695325" y="195332"/>
            <a:ext cx="10801350" cy="707886"/>
          </a:xfrm>
          <a:prstGeom prst="rect">
            <a:avLst/>
          </a:prstGeom>
          <a:noFill/>
        </p:spPr>
        <p:txBody>
          <a:bodyPr wrap="square" rtlCol="0">
            <a:spAutoFit/>
          </a:bodyPr>
          <a:lstStyle/>
          <a:p>
            <a:pPr algn="ctr"/>
            <a:r>
              <a:rPr lang="en-US" sz="4000" dirty="0">
                <a:solidFill>
                  <a:schemeClr val="tx2"/>
                </a:solidFill>
                <a:latin typeface="Calibri" panose="020F0502020204030204" pitchFamily="34" charset="0"/>
                <a:ea typeface="Nunito Bold" charset="0"/>
                <a:cs typeface="Rubik Medium" panose="02000604000000020004" pitchFamily="2" charset="-79"/>
              </a:rPr>
              <a:t>Standard Operating Procedure</a:t>
            </a:r>
          </a:p>
        </p:txBody>
      </p:sp>
      <p:sp>
        <p:nvSpPr>
          <p:cNvPr id="12" name="Text Placeholder 2">
            <a:extLst>
              <a:ext uri="{FF2B5EF4-FFF2-40B4-BE49-F238E27FC236}">
                <a16:creationId xmlns:a16="http://schemas.microsoft.com/office/drawing/2014/main" id="{FFC1724E-E092-B74F-8551-7C5A2C07DDF5}"/>
              </a:ext>
            </a:extLst>
          </p:cNvPr>
          <p:cNvSpPr txBox="1">
            <a:spLocks/>
          </p:cNvSpPr>
          <p:nvPr/>
        </p:nvSpPr>
        <p:spPr>
          <a:xfrm>
            <a:off x="6109855" y="1059873"/>
            <a:ext cx="5386820" cy="507769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chemeClr val="bg1"/>
              </a:buClr>
              <a:buFont typeface="Wingdings" pitchFamily="2" charset="2"/>
              <a:buChar char="§"/>
              <a:defRPr sz="2800" b="0" i="0" kern="1200">
                <a:solidFill>
                  <a:schemeClr val="tx2"/>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Clr>
                <a:schemeClr val="bg1"/>
              </a:buClr>
              <a:buFont typeface="Wingdings" pitchFamily="2" charset="2"/>
              <a:buChar char="§"/>
              <a:defRPr sz="2400" b="0" i="0" kern="1200">
                <a:solidFill>
                  <a:schemeClr val="tx2"/>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Clr>
                <a:schemeClr val="bg1"/>
              </a:buClr>
              <a:buFont typeface="Wingdings" pitchFamily="2" charset="2"/>
              <a:buChar char="§"/>
              <a:defRPr sz="2000" b="0" i="0" kern="1200">
                <a:solidFill>
                  <a:schemeClr val="tx2"/>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Clr>
                <a:schemeClr val="bg1"/>
              </a:buClr>
              <a:buFont typeface="Wingdings" pitchFamily="2" charset="2"/>
              <a:buChar char="§"/>
              <a:defRPr sz="1800" b="0" i="0" kern="1200">
                <a:solidFill>
                  <a:schemeClr val="tx2"/>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Clr>
                <a:schemeClr val="bg1"/>
              </a:buClr>
              <a:buFont typeface="Wingdings" pitchFamily="2" charset="2"/>
              <a:buChar char="§"/>
              <a:defRPr sz="1800" b="0" i="0" kern="1200">
                <a:solidFill>
                  <a:schemeClr val="tx2"/>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n-lt"/>
              </a:rPr>
              <a:t>March 1, 2020</a:t>
            </a:r>
            <a:r>
              <a:rPr lang="en-US" dirty="0">
                <a:latin typeface="+mn-lt"/>
              </a:rPr>
              <a:t> – Scholarship selections due from awards committee</a:t>
            </a:r>
          </a:p>
          <a:p>
            <a:r>
              <a:rPr lang="en-US" b="1" dirty="0">
                <a:latin typeface="+mn-lt"/>
              </a:rPr>
              <a:t>March 1-20, 2020</a:t>
            </a:r>
            <a:r>
              <a:rPr lang="en-US" dirty="0">
                <a:latin typeface="+mn-lt"/>
              </a:rPr>
              <a:t> – Enter scholarship selections into OneApp</a:t>
            </a:r>
          </a:p>
          <a:p>
            <a:r>
              <a:rPr lang="en-US" b="1" dirty="0">
                <a:latin typeface="+mn-lt"/>
              </a:rPr>
              <a:t>April 1, 2020</a:t>
            </a:r>
            <a:r>
              <a:rPr lang="en-US" dirty="0">
                <a:latin typeface="+mn-lt"/>
              </a:rPr>
              <a:t> – Notify scholarship recipients through OneApp</a:t>
            </a:r>
          </a:p>
          <a:p>
            <a:r>
              <a:rPr lang="en-US" b="1" dirty="0">
                <a:latin typeface="+mn-lt"/>
              </a:rPr>
              <a:t>April 15, 2020</a:t>
            </a:r>
            <a:r>
              <a:rPr lang="en-US" dirty="0">
                <a:latin typeface="+mn-lt"/>
              </a:rPr>
              <a:t> – Deadline for students to accept scholarships</a:t>
            </a:r>
          </a:p>
          <a:p>
            <a:r>
              <a:rPr lang="en-US" b="1" dirty="0">
                <a:latin typeface="+mn-lt"/>
              </a:rPr>
              <a:t>By</a:t>
            </a:r>
            <a:r>
              <a:rPr lang="en-US" dirty="0">
                <a:latin typeface="+mn-lt"/>
              </a:rPr>
              <a:t> </a:t>
            </a:r>
            <a:r>
              <a:rPr lang="en-US" b="1" dirty="0">
                <a:latin typeface="+mn-lt"/>
              </a:rPr>
              <a:t>April 15, 2020</a:t>
            </a:r>
            <a:r>
              <a:rPr lang="en-US" dirty="0">
                <a:latin typeface="+mn-lt"/>
              </a:rPr>
              <a:t> – The students have been notified in order to receive their scholarship, they are required to complete a donor thank you</a:t>
            </a:r>
          </a:p>
          <a:p>
            <a:r>
              <a:rPr lang="en-US" b="1" dirty="0">
                <a:latin typeface="+mn-lt"/>
              </a:rPr>
              <a:t>May 1, 2020</a:t>
            </a:r>
            <a:r>
              <a:rPr lang="en-US" dirty="0">
                <a:latin typeface="+mn-lt"/>
              </a:rPr>
              <a:t> – Finalize letter from DEAN for donor thank you</a:t>
            </a:r>
          </a:p>
          <a:p>
            <a:r>
              <a:rPr lang="en-US" b="1" dirty="0">
                <a:latin typeface="+mn-lt"/>
              </a:rPr>
              <a:t>May 1, 2020 – </a:t>
            </a:r>
            <a:r>
              <a:rPr lang="en-US" dirty="0">
                <a:latin typeface="+mn-lt"/>
              </a:rPr>
              <a:t>Send second and final reminder for donor thank you </a:t>
            </a:r>
            <a:endParaRPr lang="en-US" b="1" dirty="0">
              <a:latin typeface="+mn-lt"/>
            </a:endParaRPr>
          </a:p>
          <a:p>
            <a:r>
              <a:rPr lang="en-US" b="1" dirty="0">
                <a:latin typeface="+mn-lt"/>
              </a:rPr>
              <a:t>May 15, 2020</a:t>
            </a:r>
            <a:r>
              <a:rPr lang="en-US" dirty="0">
                <a:latin typeface="+mn-lt"/>
              </a:rPr>
              <a:t> – Thank-you notes to donors due by recipients </a:t>
            </a:r>
          </a:p>
          <a:p>
            <a:r>
              <a:rPr lang="en-US" b="1" dirty="0">
                <a:latin typeface="+mn-lt"/>
              </a:rPr>
              <a:t>Mid- June </a:t>
            </a:r>
            <a:r>
              <a:rPr lang="en-US" dirty="0">
                <a:latin typeface="+mn-lt"/>
              </a:rPr>
              <a:t>– Send acknowledgment letters and thank you notes to donors</a:t>
            </a:r>
          </a:p>
        </p:txBody>
      </p:sp>
      <p:sp>
        <p:nvSpPr>
          <p:cNvPr id="5" name="Text Placeholder 2">
            <a:extLst>
              <a:ext uri="{FF2B5EF4-FFF2-40B4-BE49-F238E27FC236}">
                <a16:creationId xmlns:a16="http://schemas.microsoft.com/office/drawing/2014/main" id="{FFC1724E-E092-B74F-8551-7C5A2C07DDF5}"/>
              </a:ext>
            </a:extLst>
          </p:cNvPr>
          <p:cNvSpPr txBox="1">
            <a:spLocks/>
          </p:cNvSpPr>
          <p:nvPr/>
        </p:nvSpPr>
        <p:spPr>
          <a:xfrm>
            <a:off x="290945" y="1059873"/>
            <a:ext cx="52508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 typeface="Wingdings" pitchFamily="2" charset="2"/>
              <a:buChar char="§"/>
              <a:defRPr sz="2800" b="0" i="0" kern="1200">
                <a:solidFill>
                  <a:schemeClr val="tx2"/>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Clr>
                <a:schemeClr val="bg1"/>
              </a:buClr>
              <a:buFont typeface="Wingdings" pitchFamily="2" charset="2"/>
              <a:buChar char="§"/>
              <a:defRPr sz="2400" b="0" i="0" kern="1200">
                <a:solidFill>
                  <a:schemeClr val="tx2"/>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Clr>
                <a:schemeClr val="bg1"/>
              </a:buClr>
              <a:buFont typeface="Wingdings" pitchFamily="2" charset="2"/>
              <a:buChar char="§"/>
              <a:defRPr sz="2000" b="0" i="0" kern="1200">
                <a:solidFill>
                  <a:schemeClr val="tx2"/>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Clr>
                <a:schemeClr val="bg1"/>
              </a:buClr>
              <a:buFont typeface="Wingdings" pitchFamily="2" charset="2"/>
              <a:buChar char="§"/>
              <a:defRPr sz="1800" b="0" i="0" kern="1200">
                <a:solidFill>
                  <a:schemeClr val="tx2"/>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Clr>
                <a:schemeClr val="bg1"/>
              </a:buClr>
              <a:buFont typeface="Wingdings" pitchFamily="2" charset="2"/>
              <a:buChar char="§"/>
              <a:defRPr sz="1800" b="0" i="0" kern="1200">
                <a:solidFill>
                  <a:schemeClr val="tx2"/>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mn-lt"/>
              </a:rPr>
              <a:t>Mid-November 2019</a:t>
            </a:r>
            <a:r>
              <a:rPr lang="en-US" sz="1800" dirty="0">
                <a:latin typeface="+mn-lt"/>
              </a:rPr>
              <a:t> (Before Thanksgiving) – Notify current students that application process is open  </a:t>
            </a:r>
          </a:p>
          <a:p>
            <a:r>
              <a:rPr lang="en-US" sz="1800" b="1" dirty="0">
                <a:latin typeface="+mn-lt"/>
              </a:rPr>
              <a:t>FAFSA – December 1 deadline – </a:t>
            </a:r>
            <a:r>
              <a:rPr lang="en-US" sz="1800" dirty="0">
                <a:latin typeface="+mn-lt"/>
              </a:rPr>
              <a:t>OASA remind students deadline</a:t>
            </a:r>
          </a:p>
          <a:p>
            <a:r>
              <a:rPr lang="en-US" sz="1800" b="1" dirty="0">
                <a:latin typeface="+mn-lt"/>
              </a:rPr>
              <a:t>January 2, 2020</a:t>
            </a:r>
            <a:r>
              <a:rPr lang="en-US" sz="1800" dirty="0">
                <a:latin typeface="+mn-lt"/>
              </a:rPr>
              <a:t> – Email reminder to students that applications deadline is approaching</a:t>
            </a:r>
          </a:p>
          <a:p>
            <a:r>
              <a:rPr lang="en-US" sz="1800" b="1" dirty="0">
                <a:latin typeface="+mn-lt"/>
              </a:rPr>
              <a:t>January 10, 2020</a:t>
            </a:r>
            <a:r>
              <a:rPr lang="en-US" sz="1800" dirty="0">
                <a:latin typeface="+mn-lt"/>
              </a:rPr>
              <a:t> – Deadline for current students to complete applications</a:t>
            </a:r>
          </a:p>
          <a:p>
            <a:r>
              <a:rPr lang="en-US" sz="1800" b="1" dirty="0">
                <a:latin typeface="+mn-lt"/>
              </a:rPr>
              <a:t>January 13, 2020</a:t>
            </a:r>
            <a:r>
              <a:rPr lang="en-US" sz="1800" dirty="0">
                <a:latin typeface="+mn-lt"/>
              </a:rPr>
              <a:t> – Download applications, create lists for the awards committee </a:t>
            </a:r>
          </a:p>
          <a:p>
            <a:r>
              <a:rPr lang="en-US" sz="1800" b="1" dirty="0">
                <a:latin typeface="+mn-lt"/>
              </a:rPr>
              <a:t>February 1, 2020</a:t>
            </a:r>
            <a:r>
              <a:rPr lang="en-US" sz="1800" dirty="0">
                <a:latin typeface="+mn-lt"/>
              </a:rPr>
              <a:t> - Give list of scholarships and applicants to the awards committee </a:t>
            </a:r>
          </a:p>
        </p:txBody>
      </p:sp>
    </p:spTree>
    <p:extLst>
      <p:ext uri="{BB962C8B-B14F-4D97-AF65-F5344CB8AC3E}">
        <p14:creationId xmlns:p14="http://schemas.microsoft.com/office/powerpoint/2010/main" val="182331645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mph" presetSubtype="1" repeatCount="indefinite" nodeType="clickEffect">
                                  <p:stCondLst>
                                    <p:cond delay="0"/>
                                  </p:stCondLst>
                                  <p:endCondLst>
                                    <p:cond evt="onNext" delay="0">
                                      <p:tgtEl>
                                        <p:sldTgt/>
                                      </p:tgtEl>
                                    </p:cond>
                                  </p:endCondLst>
                                  <p:childTnLst>
                                    <p:set>
                                      <p:cBhvr override="childStyle">
                                        <p:cTn id="6" dur="indefinite"/>
                                        <p:tgtEl>
                                          <p:spTgt spid="12">
                                            <p:txEl>
                                              <p:pRg st="4" end="4"/>
                                            </p:txEl>
                                          </p:spTgt>
                                        </p:tgtEl>
                                        <p:attrNameLst>
                                          <p:attrName>style.color</p:attrName>
                                        </p:attrNameLst>
                                      </p:cBhvr>
                                      <p:to>
                                        <p:clrVal>
                                          <a:srgbClr val="FF0000"/>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repeatCount="indefinite" nodeType="clickEffect">
                                  <p:stCondLst>
                                    <p:cond delay="0"/>
                                  </p:stCondLst>
                                  <p:endCondLst>
                                    <p:cond evt="onNext" delay="0">
                                      <p:tgtEl>
                                        <p:sldTgt/>
                                      </p:tgtEl>
                                    </p:cond>
                                  </p:endCondLst>
                                  <p:childTnLst>
                                    <p:set>
                                      <p:cBhvr override="childStyle">
                                        <p:cTn id="10" dur="indefinite"/>
                                        <p:tgtEl>
                                          <p:spTgt spid="12">
                                            <p:txEl>
                                              <p:pRg st="6" end="6"/>
                                            </p:txEl>
                                          </p:spTgt>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6185" y="34120"/>
            <a:ext cx="5322627" cy="6863783"/>
          </a:xfrm>
          <a:prstGeom prst="rect">
            <a:avLst/>
          </a:prstGeom>
        </p:spPr>
      </p:pic>
      <p:sp>
        <p:nvSpPr>
          <p:cNvPr id="14" name="Left Arrow 13"/>
          <p:cNvSpPr/>
          <p:nvPr/>
        </p:nvSpPr>
        <p:spPr>
          <a:xfrm>
            <a:off x="7383950" y="2846018"/>
            <a:ext cx="423080" cy="266131"/>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eft Arrow 14"/>
          <p:cNvSpPr/>
          <p:nvPr/>
        </p:nvSpPr>
        <p:spPr>
          <a:xfrm rot="10800000">
            <a:off x="3856404" y="2870346"/>
            <a:ext cx="423080" cy="266131"/>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p:cNvSpPr/>
          <p:nvPr/>
        </p:nvSpPr>
        <p:spPr>
          <a:xfrm rot="12498704">
            <a:off x="3856402" y="2476955"/>
            <a:ext cx="423080" cy="266131"/>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16"/>
          <p:cNvSpPr/>
          <p:nvPr/>
        </p:nvSpPr>
        <p:spPr>
          <a:xfrm rot="10800000">
            <a:off x="3856404" y="4957562"/>
            <a:ext cx="423080" cy="266131"/>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9CD399F-23E0-3C4A-B871-1856D5AD4D60}"/>
              </a:ext>
            </a:extLst>
          </p:cNvPr>
          <p:cNvSpPr txBox="1"/>
          <p:nvPr/>
        </p:nvSpPr>
        <p:spPr>
          <a:xfrm>
            <a:off x="3747254" y="94546"/>
            <a:ext cx="4255161" cy="461665"/>
          </a:xfrm>
          <a:prstGeom prst="rect">
            <a:avLst/>
          </a:prstGeom>
          <a:noFill/>
        </p:spPr>
        <p:txBody>
          <a:bodyPr wrap="square" rtlCol="0">
            <a:spAutoFit/>
          </a:bodyPr>
          <a:lstStyle/>
          <a:p>
            <a:r>
              <a:rPr lang="en-US" sz="2400" dirty="0">
                <a:ln w="3175">
                  <a:noFill/>
                </a:ln>
                <a:solidFill>
                  <a:srgbClr val="FF0000"/>
                </a:solidFill>
                <a:latin typeface="Times New Roman" panose="02020603050405020304" pitchFamily="18" charset="0"/>
                <a:ea typeface="Lato Light" panose="020F0502020204030203" pitchFamily="34" charset="0"/>
                <a:cs typeface="Arima Madurai Light" pitchFamily="2" charset="77"/>
              </a:rPr>
              <a:t>Donor Acknowledgement Letter</a:t>
            </a:r>
          </a:p>
        </p:txBody>
      </p:sp>
    </p:spTree>
    <p:extLst>
      <p:ext uri="{BB962C8B-B14F-4D97-AF65-F5344CB8AC3E}">
        <p14:creationId xmlns:p14="http://schemas.microsoft.com/office/powerpoint/2010/main" val="14428666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992" y="1518082"/>
            <a:ext cx="8229600" cy="2308324"/>
          </a:xfrm>
          <a:prstGeom prst="rect">
            <a:avLst/>
          </a:prstGeom>
          <a:noFill/>
        </p:spPr>
        <p:txBody>
          <a:bodyPr wrap="square" rtlCol="0">
            <a:spAutoFit/>
          </a:bodyPr>
          <a:lstStyle/>
          <a:p>
            <a:pPr algn="ctr"/>
            <a:r>
              <a:rPr lang="en-US" sz="4800" dirty="0"/>
              <a:t>Stewarding our Donors: </a:t>
            </a:r>
          </a:p>
          <a:p>
            <a:pPr algn="ctr"/>
            <a:r>
              <a:rPr lang="en-US" sz="4800" dirty="0"/>
              <a:t>Annual Scholarship Recognition Program and Donor Reception</a:t>
            </a:r>
          </a:p>
        </p:txBody>
      </p:sp>
      <p:sp>
        <p:nvSpPr>
          <p:cNvPr id="3" name="TextBox 2">
            <a:extLst>
              <a:ext uri="{FF2B5EF4-FFF2-40B4-BE49-F238E27FC236}">
                <a16:creationId xmlns:a16="http://schemas.microsoft.com/office/drawing/2014/main" id="{18BE6420-505D-4B22-8E8D-03FC13AC1AC0}"/>
              </a:ext>
            </a:extLst>
          </p:cNvPr>
          <p:cNvSpPr txBox="1"/>
          <p:nvPr/>
        </p:nvSpPr>
        <p:spPr>
          <a:xfrm>
            <a:off x="4029740" y="3965944"/>
            <a:ext cx="5114260" cy="461665"/>
          </a:xfrm>
          <a:prstGeom prst="rect">
            <a:avLst/>
          </a:prstGeom>
          <a:noFill/>
        </p:spPr>
        <p:txBody>
          <a:bodyPr wrap="square" rtlCol="0">
            <a:spAutoFit/>
          </a:bodyPr>
          <a:lstStyle/>
          <a:p>
            <a:pPr algn="ctr"/>
            <a:r>
              <a:rPr lang="en-US" sz="2400" dirty="0"/>
              <a:t>Bev Huisman and Amy Kruzich </a:t>
            </a:r>
          </a:p>
        </p:txBody>
      </p:sp>
    </p:spTree>
    <p:extLst>
      <p:ext uri="{BB962C8B-B14F-4D97-AF65-F5344CB8AC3E}">
        <p14:creationId xmlns:p14="http://schemas.microsoft.com/office/powerpoint/2010/main" val="3404769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1649" y="781235"/>
            <a:ext cx="10147177" cy="5847755"/>
          </a:xfrm>
          <a:prstGeom prst="rect">
            <a:avLst/>
          </a:prstGeom>
        </p:spPr>
        <p:txBody>
          <a:bodyPr wrap="square">
            <a:spAutoFit/>
          </a:bodyPr>
          <a:lstStyle/>
          <a:p>
            <a:pPr lvl="0"/>
            <a:r>
              <a:rPr lang="en-US" sz="4000" b="1" dirty="0"/>
              <a:t>Scholarship Program</a:t>
            </a:r>
          </a:p>
          <a:p>
            <a:pPr marL="742950" lvl="1" indent="-285750">
              <a:buFont typeface="Arial" panose="020B0604020202020204" pitchFamily="34" charset="0"/>
              <a:buChar char="•"/>
            </a:pPr>
            <a:r>
              <a:rPr lang="en-US" sz="2000" dirty="0"/>
              <a:t>Attendees - donors, scholarship recipients, family members and faculty/administration</a:t>
            </a:r>
          </a:p>
          <a:p>
            <a:pPr lvl="1"/>
            <a:r>
              <a:rPr lang="en-US" sz="2000" dirty="0"/>
              <a:t> </a:t>
            </a:r>
          </a:p>
          <a:p>
            <a:pPr marL="742950" lvl="1" indent="-285750">
              <a:buFont typeface="Arial" panose="020B0604020202020204" pitchFamily="34" charset="0"/>
              <a:buChar char="•"/>
            </a:pPr>
            <a:r>
              <a:rPr lang="en-US" sz="2000" dirty="0"/>
              <a:t>Awards Booklet - lists all scholarships, donor name, and the recipient</a:t>
            </a:r>
          </a:p>
          <a:p>
            <a:pPr lvl="1"/>
            <a:endParaRPr lang="en-US" sz="2000" dirty="0"/>
          </a:p>
          <a:p>
            <a:pPr marL="742950" lvl="1" indent="-285750">
              <a:buFont typeface="Arial" panose="020B0604020202020204" pitchFamily="34" charset="0"/>
              <a:buChar char="•"/>
            </a:pPr>
            <a:r>
              <a:rPr lang="en-US" sz="2000" dirty="0"/>
              <a:t>Short program with speaker to talk about the importance of scholarships</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Presentation of awards – each student announced and Dean hands each recipient a Gentle Doctor pin</a:t>
            </a:r>
          </a:p>
          <a:p>
            <a:r>
              <a:rPr lang="en-US" sz="1400" dirty="0"/>
              <a:t> </a:t>
            </a:r>
          </a:p>
          <a:p>
            <a:pPr lvl="0"/>
            <a:r>
              <a:rPr lang="en-US" sz="4000" b="1" dirty="0"/>
              <a:t>Dessert Reception</a:t>
            </a:r>
          </a:p>
          <a:p>
            <a:pPr marL="800100" lvl="1" indent="-342900">
              <a:buFont typeface="Arial" panose="020B0604020202020204" pitchFamily="34" charset="0"/>
              <a:buChar char="•"/>
            </a:pPr>
            <a:r>
              <a:rPr lang="en-US" sz="2000" dirty="0"/>
              <a:t>Informal dessert reception where donors are given the opportunity to interact with students, family members and faculty/administration</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92585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7A32C5-C8AB-DB4B-9B57-02507671854B}"/>
              </a:ext>
            </a:extLst>
          </p:cNvPr>
          <p:cNvSpPr txBox="1"/>
          <p:nvPr/>
        </p:nvSpPr>
        <p:spPr>
          <a:xfrm>
            <a:off x="1769808" y="1126324"/>
            <a:ext cx="8918713" cy="1938992"/>
          </a:xfrm>
          <a:prstGeom prst="rect">
            <a:avLst/>
          </a:prstGeom>
          <a:noFill/>
        </p:spPr>
        <p:txBody>
          <a:bodyPr wrap="square" rtlCol="0">
            <a:spAutoFit/>
          </a:bodyPr>
          <a:lstStyle>
            <a:defPPr>
              <a:defRPr lang="en-US"/>
            </a:defPPr>
            <a:lvl1pPr algn="ctr">
              <a:defRPr sz="4000">
                <a:solidFill>
                  <a:schemeClr val="tx2"/>
                </a:solidFill>
                <a:latin typeface="Rubik Medium" panose="02000604000000020004" pitchFamily="2" charset="-79"/>
                <a:ea typeface="Nunito Bold" charset="0"/>
                <a:cs typeface="Rubik Medium" panose="02000604000000020004" pitchFamily="2" charset="-79"/>
              </a:defRPr>
            </a:lvl1pPr>
          </a:lstStyle>
          <a:p>
            <a:r>
              <a:rPr lang="en-US" dirty="0">
                <a:latin typeface="Calibri" panose="020F0502020204030204" pitchFamily="34" charset="0"/>
              </a:rPr>
              <a:t>Iowa State University </a:t>
            </a:r>
          </a:p>
          <a:p>
            <a:r>
              <a:rPr lang="en-US" dirty="0">
                <a:latin typeface="Calibri" panose="020F0502020204030204" pitchFamily="34" charset="0"/>
              </a:rPr>
              <a:t>College of Veterinary Medicine Development Team</a:t>
            </a:r>
          </a:p>
        </p:txBody>
      </p:sp>
      <p:sp>
        <p:nvSpPr>
          <p:cNvPr id="5" name="TextBox 4"/>
          <p:cNvSpPr txBox="1"/>
          <p:nvPr/>
        </p:nvSpPr>
        <p:spPr>
          <a:xfrm>
            <a:off x="1506244" y="3192038"/>
            <a:ext cx="9179511" cy="2677656"/>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t>Amy Kruzich </a:t>
            </a:r>
            <a:r>
              <a:rPr lang="en-US" sz="2400" i="1" dirty="0"/>
              <a:t>Executive Director </a:t>
            </a:r>
          </a:p>
          <a:p>
            <a:endParaRPr lang="en-US" sz="2400" i="1" dirty="0"/>
          </a:p>
          <a:p>
            <a:pPr marL="285750" indent="-285750">
              <a:buFont typeface="Wingdings" panose="05000000000000000000" pitchFamily="2" charset="2"/>
              <a:buChar char="Ø"/>
            </a:pPr>
            <a:r>
              <a:rPr lang="en-US" sz="2400" b="1" dirty="0"/>
              <a:t>Trent Wellman </a:t>
            </a:r>
            <a:r>
              <a:rPr lang="en-US" sz="2400" i="1" dirty="0"/>
              <a:t>Director of Development</a:t>
            </a:r>
          </a:p>
          <a:p>
            <a:endParaRPr lang="en-US" sz="2400" dirty="0"/>
          </a:p>
          <a:p>
            <a:pPr marL="285750" indent="-285750">
              <a:buFont typeface="Wingdings" panose="05000000000000000000" pitchFamily="2" charset="2"/>
              <a:buChar char="Ø"/>
            </a:pPr>
            <a:r>
              <a:rPr lang="en-US" sz="2400" b="1" dirty="0"/>
              <a:t>Deb Calderwood </a:t>
            </a:r>
            <a:r>
              <a:rPr lang="en-US" sz="2400" i="1" dirty="0"/>
              <a:t>Director of Development</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b="1" dirty="0"/>
              <a:t>Bev Huisman </a:t>
            </a:r>
            <a:r>
              <a:rPr lang="en-US" sz="2400" i="1" dirty="0"/>
              <a:t>Development Coordinator</a:t>
            </a:r>
          </a:p>
        </p:txBody>
      </p:sp>
    </p:spTree>
    <p:extLst>
      <p:ext uri="{BB962C8B-B14F-4D97-AF65-F5344CB8AC3E}">
        <p14:creationId xmlns:p14="http://schemas.microsoft.com/office/powerpoint/2010/main" val="40935922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6140" y="744245"/>
            <a:ext cx="9525740" cy="5139869"/>
          </a:xfrm>
          <a:prstGeom prst="rect">
            <a:avLst/>
          </a:prstGeom>
          <a:noFill/>
        </p:spPr>
        <p:txBody>
          <a:bodyPr wrap="square" rtlCol="0">
            <a:spAutoFit/>
          </a:bodyPr>
          <a:lstStyle/>
          <a:p>
            <a:pPr lvl="0"/>
            <a:r>
              <a:rPr lang="en-US" sz="4000" b="1" dirty="0"/>
              <a:t>Donor Reception</a:t>
            </a:r>
          </a:p>
          <a:p>
            <a:pPr marL="800100" lvl="1" indent="-342900">
              <a:buFont typeface="Arial" panose="020B0604020202020204" pitchFamily="34" charset="0"/>
              <a:buChar char="•"/>
            </a:pPr>
            <a:r>
              <a:rPr lang="en-US" sz="2000" dirty="0"/>
              <a:t>Donors are introduced to students</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Photos taken of donor with student</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Reception, food, and awards booklet sponsored by donor couple</a:t>
            </a:r>
          </a:p>
          <a:p>
            <a:r>
              <a:rPr lang="en-US" sz="1400" dirty="0"/>
              <a:t> </a:t>
            </a:r>
          </a:p>
          <a:p>
            <a:r>
              <a:rPr lang="en-US" sz="1400" dirty="0"/>
              <a:t> </a:t>
            </a:r>
          </a:p>
          <a:p>
            <a:pPr lvl="0"/>
            <a:r>
              <a:rPr lang="en-US" sz="4000" b="1" dirty="0"/>
              <a:t>End of event</a:t>
            </a:r>
          </a:p>
          <a:p>
            <a:pPr marL="800100" lvl="1" indent="-342900">
              <a:buFont typeface="Arial" panose="020B0604020202020204" pitchFamily="34" charset="0"/>
              <a:buChar char="•"/>
            </a:pPr>
            <a:r>
              <a:rPr lang="en-US" sz="2000" dirty="0"/>
              <a:t>Donors leave feeling good about their gifts</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Students leave feeling good about their scholarships</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Development staff is exhausted!!</a:t>
            </a:r>
          </a:p>
          <a:p>
            <a:r>
              <a:rPr lang="en-US" sz="2000" dirty="0"/>
              <a:t> </a:t>
            </a:r>
          </a:p>
        </p:txBody>
      </p:sp>
    </p:spTree>
    <p:extLst>
      <p:ext uri="{BB962C8B-B14F-4D97-AF65-F5344CB8AC3E}">
        <p14:creationId xmlns:p14="http://schemas.microsoft.com/office/powerpoint/2010/main" val="4066866551"/>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3720" y="951248"/>
            <a:ext cx="9070848" cy="4901184"/>
          </a:xfrm>
          <a:prstGeom prst="rect">
            <a:avLst/>
          </a:prstGeom>
        </p:spPr>
      </p:pic>
    </p:spTree>
    <p:extLst>
      <p:ext uri="{BB962C8B-B14F-4D97-AF65-F5344CB8AC3E}">
        <p14:creationId xmlns:p14="http://schemas.microsoft.com/office/powerpoint/2010/main" val="3006902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8728" y="627035"/>
            <a:ext cx="9853327" cy="5558981"/>
          </a:xfrm>
          <a:prstGeom prst="rect">
            <a:avLst/>
          </a:prstGeom>
        </p:spPr>
      </p:pic>
    </p:spTree>
    <p:extLst>
      <p:ext uri="{BB962C8B-B14F-4D97-AF65-F5344CB8AC3E}">
        <p14:creationId xmlns:p14="http://schemas.microsoft.com/office/powerpoint/2010/main" val="361488297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8050" y="79057"/>
            <a:ext cx="5154930" cy="6647530"/>
          </a:xfrm>
          <a:prstGeom prst="rect">
            <a:avLst/>
          </a:prstGeom>
        </p:spPr>
      </p:pic>
    </p:spTree>
    <p:extLst>
      <p:ext uri="{BB962C8B-B14F-4D97-AF65-F5344CB8AC3E}">
        <p14:creationId xmlns:p14="http://schemas.microsoft.com/office/powerpoint/2010/main" val="3194052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CD399F-23E0-3C4A-B871-1856D5AD4D60}"/>
              </a:ext>
            </a:extLst>
          </p:cNvPr>
          <p:cNvSpPr txBox="1"/>
          <p:nvPr/>
        </p:nvSpPr>
        <p:spPr>
          <a:xfrm>
            <a:off x="636797" y="2762961"/>
            <a:ext cx="10801349" cy="461665"/>
          </a:xfrm>
          <a:prstGeom prst="rect">
            <a:avLst/>
          </a:prstGeom>
          <a:noFill/>
        </p:spPr>
        <p:txBody>
          <a:bodyPr wrap="square" rtlCol="0">
            <a:spAutoFit/>
          </a:bodyPr>
          <a:lstStyle/>
          <a:p>
            <a:pPr algn="ctr"/>
            <a:r>
              <a:rPr lang="en-US" sz="2400" dirty="0">
                <a:solidFill>
                  <a:schemeClr val="bg2"/>
                </a:solidFill>
                <a:ea typeface="Lato Light" panose="020F0502020204030203" pitchFamily="34" charset="0"/>
                <a:cs typeface="Arima Madurai Light" pitchFamily="2" charset="77"/>
              </a:rPr>
              <a:t>Trent Wellman </a:t>
            </a:r>
          </a:p>
        </p:txBody>
      </p:sp>
      <p:sp>
        <p:nvSpPr>
          <p:cNvPr id="13" name="TextBox 12">
            <a:extLst>
              <a:ext uri="{FF2B5EF4-FFF2-40B4-BE49-F238E27FC236}">
                <a16:creationId xmlns:a16="http://schemas.microsoft.com/office/drawing/2014/main" id="{52097C74-47E3-8641-B7A9-8841213445E6}"/>
              </a:ext>
            </a:extLst>
          </p:cNvPr>
          <p:cNvSpPr txBox="1"/>
          <p:nvPr/>
        </p:nvSpPr>
        <p:spPr>
          <a:xfrm>
            <a:off x="221226" y="1873102"/>
            <a:ext cx="11651226" cy="923330"/>
          </a:xfrm>
          <a:prstGeom prst="rect">
            <a:avLst/>
          </a:prstGeom>
          <a:noFill/>
        </p:spPr>
        <p:txBody>
          <a:bodyPr wrap="square" rtlCol="0">
            <a:spAutoFit/>
          </a:bodyPr>
          <a:lstStyle/>
          <a:p>
            <a:pPr algn="ctr"/>
            <a:r>
              <a:rPr lang="en-US" sz="5400" dirty="0">
                <a:solidFill>
                  <a:schemeClr val="bg1"/>
                </a:solidFill>
                <a:latin typeface="Calibri" panose="020F0502020204030204" pitchFamily="34" charset="0"/>
                <a:ea typeface="Nunito Bold" charset="0"/>
                <a:cs typeface="Rubik Medium" panose="02000604000000020004" pitchFamily="2" charset="-79"/>
              </a:rPr>
              <a:t>New Challenge</a:t>
            </a:r>
          </a:p>
        </p:txBody>
      </p:sp>
    </p:spTree>
    <p:extLst>
      <p:ext uri="{BB962C8B-B14F-4D97-AF65-F5344CB8AC3E}">
        <p14:creationId xmlns:p14="http://schemas.microsoft.com/office/powerpoint/2010/main" val="26437668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22" y="1631420"/>
            <a:ext cx="5774267" cy="1015663"/>
          </a:xfrm>
          <a:prstGeom prst="rect">
            <a:avLst/>
          </a:prstGeom>
          <a:noFill/>
        </p:spPr>
        <p:txBody>
          <a:bodyPr wrap="square" rtlCol="0">
            <a:spAutoFit/>
          </a:bodyPr>
          <a:lstStyle/>
          <a:p>
            <a:pPr algn="ctr"/>
            <a:r>
              <a:rPr lang="en-US" sz="5400" dirty="0">
                <a:solidFill>
                  <a:schemeClr val="bg1"/>
                </a:solidFill>
                <a:latin typeface="Times New Roman" panose="02020603050405020304" pitchFamily="18" charset="0"/>
                <a:cs typeface="Rubik Light" panose="02000604000000020004" pitchFamily="2" charset="-79"/>
              </a:rPr>
              <a:t>our</a:t>
            </a:r>
            <a:r>
              <a:rPr lang="en-US" sz="6000" dirty="0">
                <a:solidFill>
                  <a:schemeClr val="bg1"/>
                </a:solidFill>
                <a:latin typeface="Times New Roman" panose="02020603050405020304" pitchFamily="18" charset="0"/>
                <a:cs typeface="Rubik Light" panose="02000604000000020004" pitchFamily="2" charset="-79"/>
              </a:rPr>
              <a:t> challenge..</a:t>
            </a:r>
          </a:p>
        </p:txBody>
      </p:sp>
      <p:sp>
        <p:nvSpPr>
          <p:cNvPr id="36" name="TextBox 35"/>
          <p:cNvSpPr txBox="1"/>
          <p:nvPr/>
        </p:nvSpPr>
        <p:spPr>
          <a:xfrm>
            <a:off x="2396067" y="3081860"/>
            <a:ext cx="9100607" cy="3108543"/>
          </a:xfrm>
          <a:prstGeom prst="rect">
            <a:avLst/>
          </a:prstGeom>
          <a:noFill/>
        </p:spPr>
        <p:txBody>
          <a:bodyPr wrap="square" rtlCol="0">
            <a:spAutoFit/>
          </a:bodyPr>
          <a:lstStyle/>
          <a:p>
            <a:pPr algn="ctr"/>
            <a:r>
              <a:rPr lang="en-US" sz="2800" i="1" dirty="0">
                <a:ea typeface="Source Serif Pro" panose="02040603050405020204" pitchFamily="18" charset="0"/>
                <a:cs typeface="Rubik Light" panose="02000604000000020004" pitchFamily="2" charset="-79"/>
              </a:rPr>
              <a:t>Scholarship awards more than </a:t>
            </a:r>
          </a:p>
          <a:p>
            <a:pPr algn="ctr"/>
            <a:r>
              <a:rPr lang="en-US" sz="2800" i="1" dirty="0">
                <a:ea typeface="Source Serif Pro" panose="02040603050405020204" pitchFamily="18" charset="0"/>
                <a:cs typeface="Rubik Light" panose="02000604000000020004" pitchFamily="2" charset="-79"/>
              </a:rPr>
              <a:t>doubled in five years.</a:t>
            </a:r>
          </a:p>
          <a:p>
            <a:pPr algn="ctr"/>
            <a:endParaRPr lang="en-US" sz="2800" i="1" dirty="0">
              <a:ea typeface="Source Serif Pro" panose="02040603050405020204" pitchFamily="18" charset="0"/>
              <a:cs typeface="Rubik Light" panose="02000604000000020004" pitchFamily="2" charset="-79"/>
            </a:endParaRPr>
          </a:p>
          <a:p>
            <a:pPr algn="ctr"/>
            <a:r>
              <a:rPr lang="en-US" sz="2800" i="1" dirty="0">
                <a:ea typeface="Source Serif Pro" panose="02040603050405020204" pitchFamily="18" charset="0"/>
                <a:cs typeface="Rubik Light" panose="02000604000000020004" pitchFamily="2" charset="-79"/>
              </a:rPr>
              <a:t>Dean Grooms’ goal is to double scholarship awards from </a:t>
            </a:r>
          </a:p>
          <a:p>
            <a:pPr algn="ctr"/>
            <a:r>
              <a:rPr lang="en-US" sz="2800" i="1" dirty="0">
                <a:ea typeface="Source Serif Pro" panose="02040603050405020204" pitchFamily="18" charset="0"/>
                <a:cs typeface="Rubik Light" panose="02000604000000020004" pitchFamily="2" charset="-79"/>
              </a:rPr>
              <a:t>$1 to $2 million by 2023.</a:t>
            </a:r>
          </a:p>
          <a:p>
            <a:pPr algn="ctr"/>
            <a:endParaRPr lang="en-US" sz="2800" i="1" dirty="0">
              <a:ea typeface="Source Serif Pro" panose="02040603050405020204" pitchFamily="18" charset="0"/>
              <a:cs typeface="Rubik Light" panose="02000604000000020004" pitchFamily="2" charset="-79"/>
            </a:endParaRPr>
          </a:p>
          <a:p>
            <a:pPr algn="ctr"/>
            <a:r>
              <a:rPr lang="en-US" sz="2800" i="1" dirty="0">
                <a:ea typeface="Source Serif Pro" panose="02040603050405020204" pitchFamily="18" charset="0"/>
                <a:cs typeface="Rubik Light" panose="02000604000000020004" pitchFamily="2" charset="-79"/>
              </a:rPr>
              <a:t>Transformational Scholarships </a:t>
            </a:r>
          </a:p>
        </p:txBody>
      </p:sp>
    </p:spTree>
    <p:extLst>
      <p:ext uri="{BB962C8B-B14F-4D97-AF65-F5344CB8AC3E}">
        <p14:creationId xmlns:p14="http://schemas.microsoft.com/office/powerpoint/2010/main" val="3789252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3452" y="4841821"/>
            <a:ext cx="5798715" cy="1118255"/>
          </a:xfrm>
          <a:prstGeom prst="rect">
            <a:avLst/>
          </a:prstGeom>
          <a:noFill/>
        </p:spPr>
        <p:txBody>
          <a:bodyPr wrap="square" rtlCol="0">
            <a:spAutoFit/>
          </a:bodyPr>
          <a:lstStyle/>
          <a:p>
            <a:pPr>
              <a:lnSpc>
                <a:spcPts val="2000"/>
              </a:lnSpc>
            </a:pPr>
            <a:r>
              <a:rPr lang="en-US" sz="2000" dirty="0">
                <a:solidFill>
                  <a:srgbClr val="3E3F3F"/>
                </a:solidFill>
                <a:ea typeface="Lato Light" panose="020F0502020204030203" pitchFamily="34" charset="0"/>
                <a:cs typeface="Arima Madurai Light" pitchFamily="2" charset="77"/>
              </a:rPr>
              <a:t>Amy Kruzich – akruzich@foundation.iastate.edu</a:t>
            </a:r>
          </a:p>
          <a:p>
            <a:pPr>
              <a:lnSpc>
                <a:spcPts val="2000"/>
              </a:lnSpc>
            </a:pPr>
            <a:r>
              <a:rPr lang="en-US" sz="2000" dirty="0">
                <a:solidFill>
                  <a:srgbClr val="3E3F3F"/>
                </a:solidFill>
                <a:ea typeface="Lato Light" panose="020F0502020204030203" pitchFamily="34" charset="0"/>
                <a:cs typeface="Arima Madurai Light" pitchFamily="2" charset="77"/>
              </a:rPr>
              <a:t>	515-520-1621 </a:t>
            </a:r>
          </a:p>
          <a:p>
            <a:pPr>
              <a:lnSpc>
                <a:spcPts val="2000"/>
              </a:lnSpc>
            </a:pPr>
            <a:r>
              <a:rPr lang="en-US" sz="2000" dirty="0">
                <a:solidFill>
                  <a:srgbClr val="3E3F3F"/>
                </a:solidFill>
                <a:ea typeface="Lato Light" panose="020F0502020204030203" pitchFamily="34" charset="0"/>
                <a:cs typeface="Arima Madurai Light" pitchFamily="2" charset="77"/>
              </a:rPr>
              <a:t>Bev Huisman – bhuisman@foundation.iastate.edu</a:t>
            </a:r>
          </a:p>
          <a:p>
            <a:pPr>
              <a:lnSpc>
                <a:spcPts val="2000"/>
              </a:lnSpc>
            </a:pPr>
            <a:r>
              <a:rPr lang="en-US" sz="2000" dirty="0">
                <a:solidFill>
                  <a:srgbClr val="3E3F3F"/>
                </a:solidFill>
                <a:ea typeface="Lato Light" panose="020F0502020204030203" pitchFamily="34" charset="0"/>
                <a:cs typeface="Arima Madurai Light" pitchFamily="2" charset="77"/>
              </a:rPr>
              <a:t>	515-294-0867</a:t>
            </a:r>
          </a:p>
        </p:txBody>
      </p:sp>
      <p:sp>
        <p:nvSpPr>
          <p:cNvPr id="14" name="TextBox 13"/>
          <p:cNvSpPr txBox="1"/>
          <p:nvPr/>
        </p:nvSpPr>
        <p:spPr>
          <a:xfrm>
            <a:off x="-384700" y="1242197"/>
            <a:ext cx="4569959" cy="584775"/>
          </a:xfrm>
          <a:prstGeom prst="rect">
            <a:avLst/>
          </a:prstGeom>
          <a:noFill/>
        </p:spPr>
        <p:txBody>
          <a:bodyPr wrap="square" rtlCol="0">
            <a:spAutoFit/>
          </a:bodyPr>
          <a:lstStyle/>
          <a:p>
            <a:pPr algn="ctr"/>
            <a:r>
              <a:rPr lang="en-US" sz="3200" dirty="0">
                <a:solidFill>
                  <a:srgbClr val="FFC000"/>
                </a:solidFill>
                <a:latin typeface="Times New Roman" panose="02020603050405020304" pitchFamily="18" charset="0"/>
                <a:ea typeface="Source Serif Pro" panose="02040603050405020204" pitchFamily="18" charset="0"/>
                <a:cs typeface="Arima Madurai Light" pitchFamily="2" charset="77"/>
              </a:rPr>
              <a:t>DISCUSSION</a:t>
            </a:r>
          </a:p>
        </p:txBody>
      </p:sp>
      <p:sp>
        <p:nvSpPr>
          <p:cNvPr id="15" name="TextBox 14"/>
          <p:cNvSpPr txBox="1"/>
          <p:nvPr/>
        </p:nvSpPr>
        <p:spPr>
          <a:xfrm>
            <a:off x="1710482" y="2064933"/>
            <a:ext cx="8785854" cy="830997"/>
          </a:xfrm>
          <a:prstGeom prst="rect">
            <a:avLst/>
          </a:prstGeom>
          <a:noFill/>
        </p:spPr>
        <p:txBody>
          <a:bodyPr wrap="square" rtlCol="0">
            <a:spAutoFit/>
          </a:bodyPr>
          <a:lstStyle/>
          <a:p>
            <a:pPr algn="ctr"/>
            <a:r>
              <a:rPr lang="en-US" sz="4800" spc="-150" dirty="0">
                <a:latin typeface="Calibri" panose="020F0502020204030204" pitchFamily="34" charset="0"/>
                <a:ea typeface="Source Serif Pro Semibold" panose="02040603050405020204" pitchFamily="18" charset="0"/>
                <a:cs typeface="Rubik Medium" panose="02000604000000020004" pitchFamily="2" charset="-79"/>
              </a:rPr>
              <a:t>Ideas, thoughts, questions?</a:t>
            </a:r>
          </a:p>
        </p:txBody>
      </p:sp>
      <p:pic>
        <p:nvPicPr>
          <p:cNvPr id="16" name="Picture 15">
            <a:extLst>
              <a:ext uri="{FF2B5EF4-FFF2-40B4-BE49-F238E27FC236}">
                <a16:creationId xmlns:a16="http://schemas.microsoft.com/office/drawing/2014/main" id="{DD169B1E-0615-3244-B029-0748DCFD1A53}"/>
              </a:ext>
            </a:extLst>
          </p:cNvPr>
          <p:cNvPicPr>
            <a:picLocks noChangeAspect="1"/>
          </p:cNvPicPr>
          <p:nvPr/>
        </p:nvPicPr>
        <p:blipFill>
          <a:blip r:embed="rId2"/>
          <a:stretch>
            <a:fillRect/>
          </a:stretch>
        </p:blipFill>
        <p:spPr>
          <a:xfrm>
            <a:off x="4690533" y="639234"/>
            <a:ext cx="2825753" cy="435203"/>
          </a:xfrm>
          <a:prstGeom prst="rect">
            <a:avLst/>
          </a:prstGeom>
        </p:spPr>
      </p:pic>
      <p:sp>
        <p:nvSpPr>
          <p:cNvPr id="17" name="TextBox 16"/>
          <p:cNvSpPr txBox="1"/>
          <p:nvPr/>
        </p:nvSpPr>
        <p:spPr>
          <a:xfrm>
            <a:off x="5858541" y="4841821"/>
            <a:ext cx="8194282" cy="1118255"/>
          </a:xfrm>
          <a:prstGeom prst="rect">
            <a:avLst/>
          </a:prstGeom>
          <a:noFill/>
        </p:spPr>
        <p:txBody>
          <a:bodyPr wrap="square" rtlCol="0">
            <a:spAutoFit/>
          </a:bodyPr>
          <a:lstStyle/>
          <a:p>
            <a:pPr>
              <a:lnSpc>
                <a:spcPts val="2000"/>
              </a:lnSpc>
            </a:pPr>
            <a:r>
              <a:rPr lang="en-US" sz="2000" dirty="0">
                <a:solidFill>
                  <a:srgbClr val="3E3F3F"/>
                </a:solidFill>
                <a:ea typeface="Lato Light" panose="020F0502020204030203" pitchFamily="34" charset="0"/>
                <a:cs typeface="Arima Madurai Light" pitchFamily="2" charset="77"/>
              </a:rPr>
              <a:t>Deb Calderwood – dcalderwood@foundation.iastate.edu</a:t>
            </a:r>
          </a:p>
          <a:p>
            <a:pPr>
              <a:lnSpc>
                <a:spcPts val="2000"/>
              </a:lnSpc>
            </a:pPr>
            <a:r>
              <a:rPr lang="en-US" sz="2000" dirty="0">
                <a:solidFill>
                  <a:srgbClr val="3E3F3F"/>
                </a:solidFill>
                <a:ea typeface="Lato Light" panose="020F0502020204030203" pitchFamily="34" charset="0"/>
                <a:cs typeface="Arima Madurai Light" pitchFamily="2" charset="77"/>
              </a:rPr>
              <a:t>	319-929-4337</a:t>
            </a:r>
          </a:p>
          <a:p>
            <a:pPr>
              <a:lnSpc>
                <a:spcPts val="2000"/>
              </a:lnSpc>
            </a:pPr>
            <a:r>
              <a:rPr lang="en-US" sz="2000" dirty="0">
                <a:solidFill>
                  <a:srgbClr val="3E3F3F"/>
                </a:solidFill>
                <a:ea typeface="Lato Light" panose="020F0502020204030203" pitchFamily="34" charset="0"/>
                <a:cs typeface="Arima Madurai Light" pitchFamily="2" charset="77"/>
              </a:rPr>
              <a:t>Trent Wellman – twellman@foundation.iastate.edu</a:t>
            </a:r>
          </a:p>
          <a:p>
            <a:pPr>
              <a:lnSpc>
                <a:spcPts val="2000"/>
              </a:lnSpc>
            </a:pPr>
            <a:r>
              <a:rPr lang="en-US" sz="2000" dirty="0">
                <a:solidFill>
                  <a:srgbClr val="3E3F3F"/>
                </a:solidFill>
                <a:ea typeface="Lato Light" panose="020F0502020204030203" pitchFamily="34" charset="0"/>
                <a:cs typeface="Arima Madurai Light" pitchFamily="2" charset="77"/>
              </a:rPr>
              <a:t>	319-316-2504</a:t>
            </a:r>
          </a:p>
        </p:txBody>
      </p:sp>
      <p:sp>
        <p:nvSpPr>
          <p:cNvPr id="18" name="TextBox 17"/>
          <p:cNvSpPr txBox="1"/>
          <p:nvPr/>
        </p:nvSpPr>
        <p:spPr>
          <a:xfrm>
            <a:off x="7586814" y="3704689"/>
            <a:ext cx="4569959" cy="584775"/>
          </a:xfrm>
          <a:prstGeom prst="rect">
            <a:avLst/>
          </a:prstGeom>
          <a:noFill/>
        </p:spPr>
        <p:txBody>
          <a:bodyPr wrap="square" rtlCol="0">
            <a:spAutoFit/>
          </a:bodyPr>
          <a:lstStyle/>
          <a:p>
            <a:pPr algn="ctr"/>
            <a:r>
              <a:rPr lang="en-US" sz="3200" dirty="0">
                <a:solidFill>
                  <a:srgbClr val="FFC000"/>
                </a:solidFill>
                <a:latin typeface="Times New Roman" panose="02020603050405020304" pitchFamily="18" charset="0"/>
                <a:ea typeface="Source Serif Pro" panose="02040603050405020204" pitchFamily="18" charset="0"/>
                <a:cs typeface="Arima Madurai Light" pitchFamily="2" charset="77"/>
              </a:rPr>
              <a:t>THANK YOU</a:t>
            </a:r>
          </a:p>
        </p:txBody>
      </p:sp>
    </p:spTree>
    <p:extLst>
      <p:ext uri="{BB962C8B-B14F-4D97-AF65-F5344CB8AC3E}">
        <p14:creationId xmlns:p14="http://schemas.microsoft.com/office/powerpoint/2010/main" val="3161080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D342-2ADE-6E4D-BA1D-F5D5CB760151}"/>
              </a:ext>
            </a:extLst>
          </p:cNvPr>
          <p:cNvSpPr>
            <a:spLocks noGrp="1"/>
          </p:cNvSpPr>
          <p:nvPr>
            <p:ph type="title"/>
          </p:nvPr>
        </p:nvSpPr>
        <p:spPr/>
        <p:txBody>
          <a:bodyPr>
            <a:normAutofit/>
          </a:bodyPr>
          <a:lstStyle/>
          <a:p>
            <a:r>
              <a:rPr lang="en-US" sz="4400" dirty="0"/>
              <a:t>Agenda</a:t>
            </a:r>
          </a:p>
        </p:txBody>
      </p:sp>
      <p:sp>
        <p:nvSpPr>
          <p:cNvPr id="3" name="Content Placeholder 2">
            <a:extLst>
              <a:ext uri="{FF2B5EF4-FFF2-40B4-BE49-F238E27FC236}">
                <a16:creationId xmlns:a16="http://schemas.microsoft.com/office/drawing/2014/main" id="{D9BD2B1F-3F3B-C74B-A926-947B9391571D}"/>
              </a:ext>
            </a:extLst>
          </p:cNvPr>
          <p:cNvSpPr>
            <a:spLocks noGrp="1"/>
          </p:cNvSpPr>
          <p:nvPr>
            <p:ph sz="half" idx="1"/>
          </p:nvPr>
        </p:nvSpPr>
        <p:spPr>
          <a:xfrm>
            <a:off x="838200" y="1825625"/>
            <a:ext cx="10515600" cy="4351338"/>
          </a:xfrm>
        </p:spPr>
        <p:txBody>
          <a:bodyPr>
            <a:normAutofit lnSpcReduction="10000"/>
          </a:bodyPr>
          <a:lstStyle/>
          <a:p>
            <a:r>
              <a:rPr lang="en-US" dirty="0">
                <a:latin typeface="+mn-lt"/>
              </a:rPr>
              <a:t>Overview of Student Support at ISU (Amy)</a:t>
            </a:r>
          </a:p>
          <a:p>
            <a:endParaRPr lang="en-US" dirty="0">
              <a:latin typeface="+mn-lt"/>
            </a:endParaRPr>
          </a:p>
          <a:p>
            <a:r>
              <a:rPr lang="en-US" dirty="0">
                <a:latin typeface="+mn-lt"/>
              </a:rPr>
              <a:t>Diversity, Equity, and Inclusion Scholarships at ISU (Deb)</a:t>
            </a:r>
          </a:p>
          <a:p>
            <a:endParaRPr lang="en-US" dirty="0">
              <a:latin typeface="+mn-lt"/>
            </a:endParaRPr>
          </a:p>
          <a:p>
            <a:r>
              <a:rPr lang="en-US" dirty="0">
                <a:latin typeface="+mn-lt"/>
              </a:rPr>
              <a:t>Donor Communication and Acknowledgement (Trent)</a:t>
            </a:r>
          </a:p>
          <a:p>
            <a:endParaRPr lang="en-US" dirty="0">
              <a:latin typeface="+mn-lt"/>
            </a:endParaRPr>
          </a:p>
          <a:p>
            <a:r>
              <a:rPr lang="en-US" dirty="0">
                <a:latin typeface="+mn-lt"/>
              </a:rPr>
              <a:t>Scholarship Recognition Program and Donor Reception (Bev and Amy)</a:t>
            </a:r>
          </a:p>
          <a:p>
            <a:endParaRPr lang="en-US" dirty="0">
              <a:latin typeface="+mn-lt"/>
            </a:endParaRPr>
          </a:p>
          <a:p>
            <a:r>
              <a:rPr lang="en-US" dirty="0">
                <a:latin typeface="+mn-lt"/>
              </a:rPr>
              <a:t>Dean Grooms’ Challenge for 2023 (Trent)</a:t>
            </a:r>
          </a:p>
        </p:txBody>
      </p:sp>
    </p:spTree>
    <p:extLst>
      <p:ext uri="{BB962C8B-B14F-4D97-AF65-F5344CB8AC3E}">
        <p14:creationId xmlns:p14="http://schemas.microsoft.com/office/powerpoint/2010/main" val="3285799240"/>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9216" y="1526959"/>
            <a:ext cx="7847861" cy="1569660"/>
          </a:xfrm>
          <a:prstGeom prst="rect">
            <a:avLst/>
          </a:prstGeom>
          <a:noFill/>
        </p:spPr>
        <p:txBody>
          <a:bodyPr wrap="square" rtlCol="0">
            <a:spAutoFit/>
          </a:bodyPr>
          <a:lstStyle/>
          <a:p>
            <a:pPr algn="ctr"/>
            <a:r>
              <a:rPr lang="en-US" sz="4800" dirty="0"/>
              <a:t>Student Support at the College of Veterinary Medicine</a:t>
            </a:r>
          </a:p>
        </p:txBody>
      </p:sp>
      <p:sp>
        <p:nvSpPr>
          <p:cNvPr id="4" name="TextBox 3">
            <a:extLst>
              <a:ext uri="{FF2B5EF4-FFF2-40B4-BE49-F238E27FC236}">
                <a16:creationId xmlns:a16="http://schemas.microsoft.com/office/drawing/2014/main" id="{51097E66-5DEB-42DE-A986-63B0338232C4}"/>
              </a:ext>
            </a:extLst>
          </p:cNvPr>
          <p:cNvSpPr txBox="1"/>
          <p:nvPr/>
        </p:nvSpPr>
        <p:spPr>
          <a:xfrm>
            <a:off x="3966346" y="3587766"/>
            <a:ext cx="4673600" cy="461665"/>
          </a:xfrm>
          <a:prstGeom prst="rect">
            <a:avLst/>
          </a:prstGeom>
          <a:noFill/>
        </p:spPr>
        <p:txBody>
          <a:bodyPr wrap="square" rtlCol="0">
            <a:spAutoFit/>
          </a:bodyPr>
          <a:lstStyle/>
          <a:p>
            <a:pPr algn="ctr"/>
            <a:r>
              <a:rPr lang="en-US" sz="2400" b="1" dirty="0">
                <a:solidFill>
                  <a:srgbClr val="002060"/>
                </a:solidFill>
              </a:rPr>
              <a:t>Amy </a:t>
            </a:r>
            <a:r>
              <a:rPr lang="en-US" sz="2400" b="1" dirty="0" smtClean="0">
                <a:solidFill>
                  <a:srgbClr val="002060"/>
                </a:solidFill>
              </a:rPr>
              <a:t>Kruzich</a:t>
            </a:r>
            <a:endParaRPr lang="en-US" sz="2400" b="1" dirty="0">
              <a:solidFill>
                <a:srgbClr val="002060"/>
              </a:solidFill>
            </a:endParaRPr>
          </a:p>
        </p:txBody>
      </p:sp>
    </p:spTree>
    <p:extLst>
      <p:ext uri="{BB962C8B-B14F-4D97-AF65-F5344CB8AC3E}">
        <p14:creationId xmlns:p14="http://schemas.microsoft.com/office/powerpoint/2010/main" val="1929404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39DF793-B893-8440-A4AE-DA60EE1597BC}"/>
              </a:ext>
            </a:extLst>
          </p:cNvPr>
          <p:cNvSpPr txBox="1"/>
          <p:nvPr/>
        </p:nvSpPr>
        <p:spPr>
          <a:xfrm>
            <a:off x="8151740" y="1925273"/>
            <a:ext cx="2845863" cy="2246769"/>
          </a:xfrm>
          <a:prstGeom prst="rect">
            <a:avLst/>
          </a:prstGeom>
          <a:noFill/>
        </p:spPr>
        <p:txBody>
          <a:bodyPr wrap="square" rtlCol="0">
            <a:spAutoFit/>
          </a:bodyPr>
          <a:lstStyle/>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Dean Grooms’ 2023 Challenge: Double scholarship funds expended annually.</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Building capacity for stewardship.</a:t>
            </a:r>
          </a:p>
        </p:txBody>
      </p:sp>
      <p:sp>
        <p:nvSpPr>
          <p:cNvPr id="13" name="TextBox 12">
            <a:extLst>
              <a:ext uri="{FF2B5EF4-FFF2-40B4-BE49-F238E27FC236}">
                <a16:creationId xmlns:a16="http://schemas.microsoft.com/office/drawing/2014/main" id="{AC1BE92D-668B-214D-9A50-903EFC23ED2C}"/>
              </a:ext>
            </a:extLst>
          </p:cNvPr>
          <p:cNvSpPr txBox="1"/>
          <p:nvPr/>
        </p:nvSpPr>
        <p:spPr>
          <a:xfrm>
            <a:off x="9129479" y="1426270"/>
            <a:ext cx="883896" cy="400110"/>
          </a:xfrm>
          <a:prstGeom prst="rect">
            <a:avLst/>
          </a:prstGeom>
          <a:noFill/>
        </p:spPr>
        <p:txBody>
          <a:bodyPr wrap="none" rtlCol="0">
            <a:spAutoFit/>
          </a:bodyPr>
          <a:lstStyle/>
          <a:p>
            <a:pPr algn="ctr"/>
            <a:r>
              <a:rPr lang="en-US" sz="2000" b="1" dirty="0">
                <a:cs typeface="Arima Madurai Medium" pitchFamily="2" charset="77"/>
              </a:rPr>
              <a:t>Future</a:t>
            </a:r>
          </a:p>
        </p:txBody>
      </p:sp>
      <p:sp>
        <p:nvSpPr>
          <p:cNvPr id="14" name="TextBox 13">
            <a:extLst>
              <a:ext uri="{FF2B5EF4-FFF2-40B4-BE49-F238E27FC236}">
                <a16:creationId xmlns:a16="http://schemas.microsoft.com/office/drawing/2014/main" id="{9C7A32C5-C8AB-DB4B-9B57-02507671854B}"/>
              </a:ext>
            </a:extLst>
          </p:cNvPr>
          <p:cNvSpPr txBox="1"/>
          <p:nvPr/>
        </p:nvSpPr>
        <p:spPr>
          <a:xfrm>
            <a:off x="1636643" y="549275"/>
            <a:ext cx="8918713" cy="707886"/>
          </a:xfrm>
          <a:prstGeom prst="rect">
            <a:avLst/>
          </a:prstGeom>
          <a:noFill/>
        </p:spPr>
        <p:txBody>
          <a:bodyPr wrap="square" rtlCol="0">
            <a:spAutoFit/>
          </a:bodyPr>
          <a:lstStyle>
            <a:defPPr>
              <a:defRPr lang="en-US"/>
            </a:defPPr>
            <a:lvl1pPr algn="ctr">
              <a:defRPr sz="4000">
                <a:solidFill>
                  <a:schemeClr val="tx2"/>
                </a:solidFill>
                <a:latin typeface="Rubik Medium" panose="02000604000000020004" pitchFamily="2" charset="-79"/>
                <a:ea typeface="Nunito Bold" charset="0"/>
                <a:cs typeface="Rubik Medium" panose="02000604000000020004" pitchFamily="2" charset="-79"/>
              </a:defRPr>
            </a:lvl1pPr>
          </a:lstStyle>
          <a:p>
            <a:r>
              <a:rPr lang="en-US" dirty="0">
                <a:latin typeface="Calibri" panose="020F0502020204030204" pitchFamily="34" charset="0"/>
              </a:rPr>
              <a:t>Scholarship Fundraising Strategies at ISU</a:t>
            </a:r>
          </a:p>
        </p:txBody>
      </p:sp>
      <p:sp>
        <p:nvSpPr>
          <p:cNvPr id="15" name="TextBox 14">
            <a:extLst>
              <a:ext uri="{FF2B5EF4-FFF2-40B4-BE49-F238E27FC236}">
                <a16:creationId xmlns:a16="http://schemas.microsoft.com/office/drawing/2014/main" id="{A90290D9-53FD-2042-93BC-0C91873568E4}"/>
              </a:ext>
            </a:extLst>
          </p:cNvPr>
          <p:cNvSpPr txBox="1"/>
          <p:nvPr/>
        </p:nvSpPr>
        <p:spPr>
          <a:xfrm>
            <a:off x="1268932" y="1925273"/>
            <a:ext cx="2845863" cy="5119350"/>
          </a:xfrm>
          <a:prstGeom prst="rect">
            <a:avLst/>
          </a:prstGeom>
          <a:noFill/>
        </p:spPr>
        <p:txBody>
          <a:bodyPr wrap="square" rtlCol="0">
            <a:spAutoFit/>
          </a:bodyPr>
          <a:lstStyle/>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Often given through the college instead of the foundation.</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Small amounts for as many students as possible.</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Typically not a Dean’s top priority.</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Awards given at private ceremony with the college community.</a:t>
            </a:r>
          </a:p>
          <a:p>
            <a:pPr>
              <a:lnSpc>
                <a:spcPts val="2800"/>
              </a:lnSpc>
            </a:pPr>
            <a:endParaRPr lang="en-US" dirty="0">
              <a:solidFill>
                <a:schemeClr val="tx2"/>
              </a:solidFill>
              <a:latin typeface="Times New Roman" panose="02020603050405020304" pitchFamily="18" charset="0"/>
              <a:ea typeface="Lato Light" panose="020F0502020204030203" pitchFamily="34" charset="0"/>
              <a:cs typeface="Arima Madurai Light" pitchFamily="2" charset="77"/>
            </a:endParaRPr>
          </a:p>
          <a:p>
            <a:pPr>
              <a:lnSpc>
                <a:spcPts val="2800"/>
              </a:lnSpc>
            </a:pPr>
            <a:endParaRPr lang="en-US" dirty="0">
              <a:solidFill>
                <a:schemeClr val="tx2"/>
              </a:solidFill>
              <a:latin typeface="Times New Roman" panose="02020603050405020304" pitchFamily="18" charset="0"/>
              <a:ea typeface="Lato Light" panose="020F0502020204030203" pitchFamily="34" charset="0"/>
              <a:cs typeface="Arima Madurai Light" pitchFamily="2" charset="77"/>
            </a:endParaRPr>
          </a:p>
          <a:p>
            <a:pPr>
              <a:lnSpc>
                <a:spcPts val="2800"/>
              </a:lnSpc>
            </a:pPr>
            <a:endParaRPr lang="en-US" dirty="0">
              <a:solidFill>
                <a:schemeClr val="tx2"/>
              </a:solidFill>
              <a:latin typeface="Times New Roman" panose="02020603050405020304" pitchFamily="18" charset="0"/>
              <a:ea typeface="Lato Light" panose="020F0502020204030203" pitchFamily="34" charset="0"/>
              <a:cs typeface="Arima Madurai Light" pitchFamily="2" charset="77"/>
            </a:endParaRPr>
          </a:p>
          <a:p>
            <a:pPr algn="ctr">
              <a:lnSpc>
                <a:spcPts val="2800"/>
              </a:lnSpc>
            </a:pPr>
            <a:endParaRPr lang="en-US" dirty="0">
              <a:solidFill>
                <a:schemeClr val="tx2"/>
              </a:solidFill>
              <a:latin typeface="Times New Roman" panose="02020603050405020304" pitchFamily="18" charset="0"/>
              <a:ea typeface="Lato Light" panose="020F0502020204030203" pitchFamily="34" charset="0"/>
              <a:cs typeface="Arima Madurai Light" pitchFamily="2" charset="77"/>
            </a:endParaRPr>
          </a:p>
        </p:txBody>
      </p:sp>
      <p:sp>
        <p:nvSpPr>
          <p:cNvPr id="16" name="TextBox 15">
            <a:extLst>
              <a:ext uri="{FF2B5EF4-FFF2-40B4-BE49-F238E27FC236}">
                <a16:creationId xmlns:a16="http://schemas.microsoft.com/office/drawing/2014/main" id="{812E35F0-4AC2-5F4C-B269-50676F3CE944}"/>
              </a:ext>
            </a:extLst>
          </p:cNvPr>
          <p:cNvSpPr txBox="1"/>
          <p:nvPr/>
        </p:nvSpPr>
        <p:spPr>
          <a:xfrm>
            <a:off x="1939612" y="1426270"/>
            <a:ext cx="1192954" cy="400110"/>
          </a:xfrm>
          <a:prstGeom prst="rect">
            <a:avLst/>
          </a:prstGeom>
          <a:noFill/>
        </p:spPr>
        <p:txBody>
          <a:bodyPr wrap="none" rtlCol="0">
            <a:spAutoFit/>
          </a:bodyPr>
          <a:lstStyle/>
          <a:p>
            <a:pPr algn="ctr"/>
            <a:r>
              <a:rPr lang="en-US" sz="2000" b="1" dirty="0">
                <a:cs typeface="Arima Madurai Medium" pitchFamily="2" charset="77"/>
              </a:rPr>
              <a:t>Historical</a:t>
            </a:r>
          </a:p>
        </p:txBody>
      </p:sp>
      <p:sp>
        <p:nvSpPr>
          <p:cNvPr id="17" name="TextBox 16">
            <a:extLst>
              <a:ext uri="{FF2B5EF4-FFF2-40B4-BE49-F238E27FC236}">
                <a16:creationId xmlns:a16="http://schemas.microsoft.com/office/drawing/2014/main" id="{EF719D93-2190-7B47-9309-CB2E33164E29}"/>
              </a:ext>
            </a:extLst>
          </p:cNvPr>
          <p:cNvSpPr txBox="1"/>
          <p:nvPr/>
        </p:nvSpPr>
        <p:spPr>
          <a:xfrm>
            <a:off x="4681501" y="1925273"/>
            <a:ext cx="3299743" cy="4042132"/>
          </a:xfrm>
          <a:prstGeom prst="rect">
            <a:avLst/>
          </a:prstGeom>
          <a:noFill/>
        </p:spPr>
        <p:txBody>
          <a:bodyPr wrap="square" rtlCol="0">
            <a:spAutoFit/>
          </a:bodyPr>
          <a:lstStyle/>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Targeted messaging on scholarship support as a top Dean’s priority.</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Focus on larger/higher impact scholarships.</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Focus on donor acknowledgment.</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Public ceremony and donor reception promoting philanthropy.</a:t>
            </a:r>
          </a:p>
          <a:p>
            <a:pPr marL="285750" indent="-285750">
              <a:lnSpc>
                <a:spcPts val="2800"/>
              </a:lnSpc>
              <a:buFont typeface="Arial" panose="020B0604020202020204" pitchFamily="34" charset="0"/>
              <a:buChar char="•"/>
            </a:pPr>
            <a:r>
              <a:rPr lang="en-US" sz="1600" dirty="0">
                <a:solidFill>
                  <a:schemeClr val="tx2"/>
                </a:solidFill>
                <a:ea typeface="Lato Light" panose="020F0502020204030203" pitchFamily="34" charset="0"/>
                <a:cs typeface="Arima Madurai Light" pitchFamily="2" charset="77"/>
              </a:rPr>
              <a:t>Focus on DEI scholarships.</a:t>
            </a:r>
          </a:p>
          <a:p>
            <a:pPr>
              <a:lnSpc>
                <a:spcPts val="2800"/>
              </a:lnSpc>
            </a:pPr>
            <a:endParaRPr lang="en-US" dirty="0">
              <a:solidFill>
                <a:schemeClr val="tx2"/>
              </a:solidFill>
              <a:latin typeface="Times New Roman" panose="02020603050405020304" pitchFamily="18" charset="0"/>
              <a:ea typeface="Lato Light" panose="020F0502020204030203" pitchFamily="34" charset="0"/>
              <a:cs typeface="Arima Madurai Light" pitchFamily="2" charset="77"/>
            </a:endParaRPr>
          </a:p>
        </p:txBody>
      </p:sp>
      <p:sp>
        <p:nvSpPr>
          <p:cNvPr id="19" name="TextBox 18">
            <a:extLst>
              <a:ext uri="{FF2B5EF4-FFF2-40B4-BE49-F238E27FC236}">
                <a16:creationId xmlns:a16="http://schemas.microsoft.com/office/drawing/2014/main" id="{8FBF8B30-86C7-B64F-AD22-C06445ED6F3A}"/>
              </a:ext>
            </a:extLst>
          </p:cNvPr>
          <p:cNvSpPr txBox="1"/>
          <p:nvPr/>
        </p:nvSpPr>
        <p:spPr>
          <a:xfrm>
            <a:off x="4780569" y="1426270"/>
            <a:ext cx="2633221" cy="400110"/>
          </a:xfrm>
          <a:prstGeom prst="rect">
            <a:avLst/>
          </a:prstGeom>
          <a:noFill/>
        </p:spPr>
        <p:txBody>
          <a:bodyPr wrap="none" rtlCol="0">
            <a:spAutoFit/>
          </a:bodyPr>
          <a:lstStyle/>
          <a:p>
            <a:pPr algn="ctr"/>
            <a:r>
              <a:rPr lang="en-US" sz="2000" b="1" dirty="0">
                <a:cs typeface="Arima Madurai Medium" pitchFamily="2" charset="77"/>
              </a:rPr>
              <a:t>Campaign Forever True</a:t>
            </a:r>
          </a:p>
        </p:txBody>
      </p:sp>
    </p:spTree>
    <p:extLst>
      <p:ext uri="{BB962C8B-B14F-4D97-AF65-F5344CB8AC3E}">
        <p14:creationId xmlns:p14="http://schemas.microsoft.com/office/powerpoint/2010/main" val="14062312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Box 234">
            <a:extLst>
              <a:ext uri="{FF2B5EF4-FFF2-40B4-BE49-F238E27FC236}">
                <a16:creationId xmlns:a16="http://schemas.microsoft.com/office/drawing/2014/main" id="{B496D8D1-D5C8-5140-87BB-096E09CEC541}"/>
              </a:ext>
            </a:extLst>
          </p:cNvPr>
          <p:cNvSpPr txBox="1"/>
          <p:nvPr/>
        </p:nvSpPr>
        <p:spPr>
          <a:xfrm>
            <a:off x="6096000" y="1895150"/>
            <a:ext cx="5400675" cy="2308324"/>
          </a:xfrm>
          <a:prstGeom prst="rect">
            <a:avLst/>
          </a:prstGeom>
          <a:noFill/>
        </p:spPr>
        <p:txBody>
          <a:bodyPr wrap="square" rtlCol="0">
            <a:spAutoFit/>
          </a:bodyPr>
          <a:lstStyle/>
          <a:p>
            <a:pPr algn="ctr"/>
            <a:r>
              <a:rPr lang="en-US" sz="4800" dirty="0">
                <a:latin typeface="Calibri" panose="020F0502020204030204" pitchFamily="34" charset="0"/>
                <a:ea typeface="Nunito Bold" charset="0"/>
                <a:cs typeface="Rubik Medium" panose="02000604000000020004" pitchFamily="2" charset="-79"/>
              </a:rPr>
              <a:t>Scholarship Impact of Campaign Forever True at the CVM</a:t>
            </a:r>
          </a:p>
        </p:txBody>
      </p:sp>
      <p:pic>
        <p:nvPicPr>
          <p:cNvPr id="6" name="Picture Placeholder 5">
            <a:extLst>
              <a:ext uri="{FF2B5EF4-FFF2-40B4-BE49-F238E27FC236}">
                <a16:creationId xmlns:a16="http://schemas.microsoft.com/office/drawing/2014/main" id="{30F282C7-A13F-3441-BB6A-F6EF1D93FE8D}"/>
              </a:ext>
            </a:extLst>
          </p:cNvPr>
          <p:cNvPicPr>
            <a:picLocks noGrp="1" noChangeAspect="1"/>
          </p:cNvPicPr>
          <p:nvPr>
            <p:ph type="pic" sz="quarter" idx="15"/>
          </p:nvPr>
        </p:nvPicPr>
        <p:blipFill>
          <a:blip r:embed="rId2"/>
          <a:srcRect/>
          <a:stretch/>
        </p:blipFill>
        <p:spPr>
          <a:xfrm>
            <a:off x="1251839" y="883162"/>
            <a:ext cx="4332300" cy="4332300"/>
          </a:xfrm>
        </p:spPr>
      </p:pic>
    </p:spTree>
    <p:extLst>
      <p:ext uri="{BB962C8B-B14F-4D97-AF65-F5344CB8AC3E}">
        <p14:creationId xmlns:p14="http://schemas.microsoft.com/office/powerpoint/2010/main" val="472338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Campaign Forever True Scholarship Giving</a:t>
            </a:r>
          </a:p>
        </p:txBody>
      </p:sp>
      <p:sp>
        <p:nvSpPr>
          <p:cNvPr id="3" name="Content Placeholder 2"/>
          <p:cNvSpPr>
            <a:spLocks noGrp="1"/>
          </p:cNvSpPr>
          <p:nvPr>
            <p:ph sz="half" idx="1"/>
          </p:nvPr>
        </p:nvSpPr>
        <p:spPr/>
        <p:txBody>
          <a:bodyPr/>
          <a:lstStyle/>
          <a:p>
            <a:endParaRPr lang="en-US" dirty="0">
              <a:latin typeface="+mn-lt"/>
            </a:endParaRPr>
          </a:p>
          <a:p>
            <a:r>
              <a:rPr lang="en-US" dirty="0">
                <a:latin typeface="+mn-lt"/>
              </a:rPr>
              <a:t>Awarded </a:t>
            </a:r>
            <a:r>
              <a:rPr lang="en-US" dirty="0" smtClean="0">
                <a:latin typeface="+mn-lt"/>
              </a:rPr>
              <a:t>on average, $338,000 </a:t>
            </a:r>
            <a:r>
              <a:rPr lang="en-US" dirty="0">
                <a:latin typeface="+mn-lt"/>
              </a:rPr>
              <a:t>per year before increased emphasis on scholarship donations</a:t>
            </a:r>
          </a:p>
          <a:p>
            <a:endParaRPr lang="en-US" dirty="0">
              <a:latin typeface="+mn-lt"/>
            </a:endParaRPr>
          </a:p>
          <a:p>
            <a:r>
              <a:rPr lang="en-US" dirty="0" smtClean="0">
                <a:latin typeface="+mn-lt"/>
              </a:rPr>
              <a:t>150 </a:t>
            </a:r>
            <a:r>
              <a:rPr lang="en-US" dirty="0">
                <a:latin typeface="+mn-lt"/>
              </a:rPr>
              <a:t>of scholarships awarded in 2012</a:t>
            </a:r>
          </a:p>
        </p:txBody>
      </p:sp>
      <p:sp>
        <p:nvSpPr>
          <p:cNvPr id="4" name="Content Placeholder 3"/>
          <p:cNvSpPr>
            <a:spLocks noGrp="1"/>
          </p:cNvSpPr>
          <p:nvPr>
            <p:ph sz="half" idx="2"/>
          </p:nvPr>
        </p:nvSpPr>
        <p:spPr/>
        <p:txBody>
          <a:bodyPr/>
          <a:lstStyle/>
          <a:p>
            <a:r>
              <a:rPr lang="en-US" dirty="0">
                <a:latin typeface="+mn-lt"/>
              </a:rPr>
              <a:t>$11.9 million of our </a:t>
            </a:r>
            <a:r>
              <a:rPr lang="en-US" dirty="0" smtClean="0">
                <a:latin typeface="+mn-lt"/>
              </a:rPr>
              <a:t>$82.1 million campaign </a:t>
            </a:r>
            <a:r>
              <a:rPr lang="en-US" dirty="0">
                <a:latin typeface="+mn-lt"/>
              </a:rPr>
              <a:t>total to </a:t>
            </a:r>
            <a:r>
              <a:rPr lang="en-US" dirty="0" smtClean="0">
                <a:latin typeface="+mn-lt"/>
              </a:rPr>
              <a:t>date</a:t>
            </a:r>
          </a:p>
          <a:p>
            <a:r>
              <a:rPr lang="en-US" dirty="0">
                <a:latin typeface="+mn-lt"/>
              </a:rPr>
              <a:t>63 newly established scholarships during </a:t>
            </a:r>
            <a:r>
              <a:rPr lang="en-US" dirty="0" smtClean="0">
                <a:latin typeface="+mn-lt"/>
              </a:rPr>
              <a:t>campaign</a:t>
            </a:r>
            <a:endParaRPr lang="en-US" dirty="0">
              <a:latin typeface="+mn-lt"/>
            </a:endParaRPr>
          </a:p>
          <a:p>
            <a:r>
              <a:rPr lang="en-US" dirty="0" smtClean="0">
                <a:latin typeface="+mn-lt"/>
              </a:rPr>
              <a:t>Over </a:t>
            </a:r>
            <a:r>
              <a:rPr lang="en-US" dirty="0">
                <a:latin typeface="+mn-lt"/>
              </a:rPr>
              <a:t>$</a:t>
            </a:r>
            <a:r>
              <a:rPr lang="en-US" dirty="0" smtClean="0">
                <a:latin typeface="+mn-lt"/>
              </a:rPr>
              <a:t>1.1 </a:t>
            </a:r>
            <a:r>
              <a:rPr lang="en-US" dirty="0">
                <a:latin typeface="+mn-lt"/>
              </a:rPr>
              <a:t>million awarded in the fall of 2019</a:t>
            </a:r>
          </a:p>
          <a:p>
            <a:r>
              <a:rPr lang="en-US" dirty="0" smtClean="0">
                <a:latin typeface="+mn-lt"/>
              </a:rPr>
              <a:t>276 </a:t>
            </a:r>
            <a:r>
              <a:rPr lang="en-US" dirty="0">
                <a:latin typeface="+mn-lt"/>
              </a:rPr>
              <a:t>scholarships awarded </a:t>
            </a:r>
            <a:r>
              <a:rPr lang="en-US" dirty="0" smtClean="0">
                <a:latin typeface="+mn-lt"/>
              </a:rPr>
              <a:t>in 2019</a:t>
            </a:r>
            <a:endParaRPr lang="en-US" dirty="0">
              <a:latin typeface="+mn-lt"/>
            </a:endParaRPr>
          </a:p>
          <a:p>
            <a:endParaRPr lang="en-US" dirty="0"/>
          </a:p>
          <a:p>
            <a:endParaRPr lang="en-US" dirty="0"/>
          </a:p>
        </p:txBody>
      </p:sp>
    </p:spTree>
    <p:extLst>
      <p:ext uri="{BB962C8B-B14F-4D97-AF65-F5344CB8AC3E}">
        <p14:creationId xmlns:p14="http://schemas.microsoft.com/office/powerpoint/2010/main" val="2899535173"/>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CD399F-23E0-3C4A-B871-1856D5AD4D60}"/>
              </a:ext>
            </a:extLst>
          </p:cNvPr>
          <p:cNvSpPr txBox="1"/>
          <p:nvPr/>
        </p:nvSpPr>
        <p:spPr>
          <a:xfrm>
            <a:off x="695325" y="3267125"/>
            <a:ext cx="10801349" cy="830997"/>
          </a:xfrm>
          <a:prstGeom prst="rect">
            <a:avLst/>
          </a:prstGeom>
          <a:noFill/>
        </p:spPr>
        <p:txBody>
          <a:bodyPr wrap="square" rtlCol="0">
            <a:spAutoFit/>
          </a:bodyPr>
          <a:lstStyle/>
          <a:p>
            <a:pPr algn="ctr"/>
            <a:r>
              <a:rPr lang="en-US" sz="2400" dirty="0">
                <a:solidFill>
                  <a:schemeClr val="bg2"/>
                </a:solidFill>
                <a:ea typeface="Lato Light" panose="020F0502020204030203" pitchFamily="34" charset="0"/>
                <a:cs typeface="Arima Madurai Light" pitchFamily="2" charset="77"/>
              </a:rPr>
              <a:t>Deb Calderwood, Director of Development</a:t>
            </a:r>
          </a:p>
          <a:p>
            <a:pPr algn="ctr"/>
            <a:r>
              <a:rPr lang="en-US" sz="2400" dirty="0">
                <a:solidFill>
                  <a:schemeClr val="bg2"/>
                </a:solidFill>
                <a:ea typeface="Lato Light" panose="020F0502020204030203" pitchFamily="34" charset="0"/>
                <a:cs typeface="Arima Madurai Light" pitchFamily="2" charset="77"/>
              </a:rPr>
              <a:t>Iowa State University </a:t>
            </a:r>
          </a:p>
        </p:txBody>
      </p:sp>
      <p:sp>
        <p:nvSpPr>
          <p:cNvPr id="13" name="TextBox 12">
            <a:extLst>
              <a:ext uri="{FF2B5EF4-FFF2-40B4-BE49-F238E27FC236}">
                <a16:creationId xmlns:a16="http://schemas.microsoft.com/office/drawing/2014/main" id="{52097C74-47E3-8641-B7A9-8841213445E6}"/>
              </a:ext>
            </a:extLst>
          </p:cNvPr>
          <p:cNvSpPr txBox="1"/>
          <p:nvPr/>
        </p:nvSpPr>
        <p:spPr>
          <a:xfrm>
            <a:off x="810735" y="1365271"/>
            <a:ext cx="10801350" cy="1569660"/>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ea typeface="Nunito Bold" charset="0"/>
                <a:cs typeface="Rubik Medium" panose="02000604000000020004" pitchFamily="2" charset="-79"/>
              </a:rPr>
              <a:t>Diversity, Equity &amp; Inclusion</a:t>
            </a:r>
          </a:p>
          <a:p>
            <a:pPr algn="ctr"/>
            <a:r>
              <a:rPr lang="en-US" sz="4800" dirty="0">
                <a:solidFill>
                  <a:schemeClr val="bg1"/>
                </a:solidFill>
                <a:latin typeface="Calibri" panose="020F0502020204030204" pitchFamily="34" charset="0"/>
                <a:ea typeface="Nunito Bold" charset="0"/>
                <a:cs typeface="Rubik Medium" panose="02000604000000020004" pitchFamily="2" charset="-79"/>
              </a:rPr>
              <a:t>Scholarships </a:t>
            </a:r>
          </a:p>
        </p:txBody>
      </p:sp>
    </p:spTree>
    <p:extLst>
      <p:ext uri="{BB962C8B-B14F-4D97-AF65-F5344CB8AC3E}">
        <p14:creationId xmlns:p14="http://schemas.microsoft.com/office/powerpoint/2010/main" val="11330644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51D219-F231-0840-A649-C51C207FAF1B}"/>
              </a:ext>
            </a:extLst>
          </p:cNvPr>
          <p:cNvSpPr txBox="1"/>
          <p:nvPr/>
        </p:nvSpPr>
        <p:spPr>
          <a:xfrm>
            <a:off x="7039808" y="1624256"/>
            <a:ext cx="3527418" cy="1107996"/>
          </a:xfrm>
          <a:prstGeom prst="rect">
            <a:avLst/>
          </a:prstGeom>
          <a:noFill/>
        </p:spPr>
        <p:txBody>
          <a:bodyPr wrap="square" rtlCol="0">
            <a:spAutoFit/>
          </a:bodyPr>
          <a:lstStyle/>
          <a:p>
            <a:pPr algn="ctr"/>
            <a:r>
              <a:rPr lang="en-US" sz="2200" dirty="0">
                <a:ea typeface="Nunito Bold" charset="0"/>
                <a:cs typeface="Arima Madurai Medium" pitchFamily="2" charset="77"/>
              </a:rPr>
              <a:t>Frederick Douglass Patterson Diversity and Inclusion Scholarship </a:t>
            </a:r>
          </a:p>
        </p:txBody>
      </p:sp>
      <p:sp>
        <p:nvSpPr>
          <p:cNvPr id="12" name="TextBox 11">
            <a:extLst>
              <a:ext uri="{FF2B5EF4-FFF2-40B4-BE49-F238E27FC236}">
                <a16:creationId xmlns:a16="http://schemas.microsoft.com/office/drawing/2014/main" id="{85466362-2756-9741-8C0C-026417C1D137}"/>
              </a:ext>
            </a:extLst>
          </p:cNvPr>
          <p:cNvSpPr txBox="1"/>
          <p:nvPr/>
        </p:nvSpPr>
        <p:spPr>
          <a:xfrm>
            <a:off x="695325" y="549275"/>
            <a:ext cx="10801350" cy="707886"/>
          </a:xfrm>
          <a:prstGeom prst="rect">
            <a:avLst/>
          </a:prstGeom>
          <a:noFill/>
        </p:spPr>
        <p:txBody>
          <a:bodyPr wrap="square" rtlCol="0">
            <a:spAutoFit/>
          </a:bodyPr>
          <a:lstStyle/>
          <a:p>
            <a:pPr algn="ctr"/>
            <a:r>
              <a:rPr lang="en-US" sz="4000" dirty="0">
                <a:solidFill>
                  <a:schemeClr val="tx2"/>
                </a:solidFill>
                <a:latin typeface="Calibri" panose="020F0502020204030204" pitchFamily="34" charset="0"/>
                <a:ea typeface="Nunito Bold" charset="0"/>
                <a:cs typeface="Rubik Medium" panose="02000604000000020004" pitchFamily="2" charset="-79"/>
              </a:rPr>
              <a:t>Frederick Douglass Patterson DVM ‘23 </a:t>
            </a:r>
          </a:p>
        </p:txBody>
      </p:sp>
      <p:sp>
        <p:nvSpPr>
          <p:cNvPr id="14" name="TextBox 13">
            <a:extLst>
              <a:ext uri="{FF2B5EF4-FFF2-40B4-BE49-F238E27FC236}">
                <a16:creationId xmlns:a16="http://schemas.microsoft.com/office/drawing/2014/main" id="{B7533A35-5398-2040-A707-D97117D75873}"/>
              </a:ext>
            </a:extLst>
          </p:cNvPr>
          <p:cNvSpPr txBox="1"/>
          <p:nvPr/>
        </p:nvSpPr>
        <p:spPr>
          <a:xfrm>
            <a:off x="1651725" y="1624256"/>
            <a:ext cx="3503975" cy="1107996"/>
          </a:xfrm>
          <a:prstGeom prst="rect">
            <a:avLst/>
          </a:prstGeom>
          <a:noFill/>
        </p:spPr>
        <p:txBody>
          <a:bodyPr wrap="square" rtlCol="0">
            <a:spAutoFit/>
          </a:bodyPr>
          <a:lstStyle/>
          <a:p>
            <a:pPr algn="ctr"/>
            <a:r>
              <a:rPr lang="en-US" sz="2200" dirty="0">
                <a:ea typeface="Nunito Bold" charset="0"/>
                <a:cs typeface="Arima Madurai Medium" pitchFamily="2" charset="77"/>
              </a:rPr>
              <a:t>Frederick Douglass Patterson Diversity and Inclusion Award</a:t>
            </a:r>
          </a:p>
        </p:txBody>
      </p:sp>
      <p:pic>
        <p:nvPicPr>
          <p:cNvPr id="1026" name="Picture 2" descr="Frederick Douglass Patteron">
            <a:extLst>
              <a:ext uri="{FF2B5EF4-FFF2-40B4-BE49-F238E27FC236}">
                <a16:creationId xmlns:a16="http://schemas.microsoft.com/office/drawing/2014/main" id="{2DB98FD0-172B-4149-BB8B-CE0EF01A3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394" y="2653696"/>
            <a:ext cx="347472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3391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C8102E"/>
      </a:dk1>
      <a:lt1>
        <a:srgbClr val="F1BE48"/>
      </a:lt1>
      <a:dk2>
        <a:srgbClr val="6E6159"/>
      </a:dk2>
      <a:lt2>
        <a:srgbClr val="FFFFFF"/>
      </a:lt2>
      <a:accent1>
        <a:srgbClr val="9B935F"/>
      </a:accent1>
      <a:accent2>
        <a:srgbClr val="CAC7A7"/>
      </a:accent2>
      <a:accent3>
        <a:srgbClr val="76881D"/>
      </a:accent3>
      <a:accent4>
        <a:srgbClr val="7999AC"/>
      </a:accent4>
      <a:accent5>
        <a:srgbClr val="7C2428"/>
      </a:accent5>
      <a:accent6>
        <a:srgbClr val="EED383"/>
      </a:accent6>
      <a:hlink>
        <a:srgbClr val="ACA39A"/>
      </a:hlink>
      <a:folHlink>
        <a:srgbClr val="7073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40901E91D70D40870EA5A1030C740B" ma:contentTypeVersion="2" ma:contentTypeDescription="Create a new document." ma:contentTypeScope="" ma:versionID="44eeed7f5b4cd763f79d7b498da1f43f">
  <xsd:schema xmlns:xsd="http://www.w3.org/2001/XMLSchema" xmlns:xs="http://www.w3.org/2001/XMLSchema" xmlns:p="http://schemas.microsoft.com/office/2006/metadata/properties" xmlns:ns2="6b97ae2f-210b-4826-8543-d7a07e94fdee" targetNamespace="http://schemas.microsoft.com/office/2006/metadata/properties" ma:root="true" ma:fieldsID="52c467871686e7b0b25e748f177dd4ad" ns2:_="">
    <xsd:import namespace="6b97ae2f-210b-4826-8543-d7a07e94fde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97ae2f-210b-4826-8543-d7a07e94f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D4A929-1C31-4AD9-B61A-CBFFCF886857}">
  <ds:schemaRefs>
    <ds:schemaRef ds:uri="http://purl.org/dc/elements/1.1/"/>
    <ds:schemaRef ds:uri="http://purl.org/dc/terms/"/>
    <ds:schemaRef ds:uri="http://www.w3.org/XML/1998/namespace"/>
    <ds:schemaRef ds:uri="http://schemas.microsoft.com/office/infopath/2007/PartnerControls"/>
    <ds:schemaRef ds:uri="http://schemas.microsoft.com/office/2006/documentManagement/types"/>
    <ds:schemaRef ds:uri="6b97ae2f-210b-4826-8543-d7a07e94fdee"/>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8D21D250-AE5C-493E-8539-039B6844F934}">
  <ds:schemaRefs>
    <ds:schemaRef ds:uri="http://schemas.microsoft.com/sharepoint/v3/contenttype/forms"/>
  </ds:schemaRefs>
</ds:datastoreItem>
</file>

<file path=customXml/itemProps3.xml><?xml version="1.0" encoding="utf-8"?>
<ds:datastoreItem xmlns:ds="http://schemas.openxmlformats.org/officeDocument/2006/customXml" ds:itemID="{CADEE9B3-C06A-4CA6-BF5B-797C33637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97ae2f-210b-4826-8543-d7a07e94f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White Optima</Template>
  <TotalTime>5007</TotalTime>
  <Words>802</Words>
  <Application>Microsoft Office PowerPoint</Application>
  <PresentationFormat>Widescreen</PresentationFormat>
  <Paragraphs>160</Paragraphs>
  <Slides>26</Slides>
  <Notes>15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 Unicode MS</vt:lpstr>
      <vt:lpstr>Arial</vt:lpstr>
      <vt:lpstr>Arima Madurai Light</vt:lpstr>
      <vt:lpstr>Arima Madurai Medium</vt:lpstr>
      <vt:lpstr>Calibri</vt:lpstr>
      <vt:lpstr>Lato</vt:lpstr>
      <vt:lpstr>Lato Light</vt:lpstr>
      <vt:lpstr>Nunito Bold</vt:lpstr>
      <vt:lpstr>Roboto Regular</vt:lpstr>
      <vt:lpstr>Rubik Light</vt:lpstr>
      <vt:lpstr>Rubik Medium</vt:lpstr>
      <vt:lpstr>Source Serif Pro</vt:lpstr>
      <vt:lpstr>Source Serif Pro Semibold</vt:lpstr>
      <vt:lpstr>Times New Roman</vt:lpstr>
      <vt:lpstr>Wingdings</vt:lpstr>
      <vt:lpstr>Office Theme</vt:lpstr>
      <vt:lpstr>PowerPoint Presentation</vt:lpstr>
      <vt:lpstr>PowerPoint Presentation</vt:lpstr>
      <vt:lpstr>Agenda</vt:lpstr>
      <vt:lpstr>PowerPoint Presentation</vt:lpstr>
      <vt:lpstr>PowerPoint Presentation</vt:lpstr>
      <vt:lpstr>PowerPoint Presentation</vt:lpstr>
      <vt:lpstr>Campaign Forever True Scholarship 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 Design</dc:creator>
  <cp:lastModifiedBy>Kruzich, Amy R [ISFND]</cp:lastModifiedBy>
  <cp:revision>348</cp:revision>
  <dcterms:created xsi:type="dcterms:W3CDTF">2018-12-21T22:04:22Z</dcterms:created>
  <dcterms:modified xsi:type="dcterms:W3CDTF">2020-09-03T18:02:41Z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0x010100CE40901E91D70D40870EA5A1030C740B</vt:lpwstr>
  </property>
</Properties>
</file>